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webextensions/webextension1.xml" ContentType="application/vnd.ms-office.webextension+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4"/>
  </p:sldMasterIdLst>
  <p:sldIdLst>
    <p:sldId id="258" r:id="rId5"/>
    <p:sldId id="259" r:id="rId6"/>
    <p:sldId id="261" r:id="rId7"/>
    <p:sldId id="260" r:id="rId8"/>
    <p:sldId id="262" r:id="rId9"/>
    <p:sldId id="263" r:id="rId10"/>
    <p:sldId id="265" r:id="rId11"/>
    <p:sldId id="256" r:id="rId12"/>
    <p:sldId id="266" r:id="rId13"/>
    <p:sldId id="267" r:id="rId14"/>
    <p:sldId id="268" r:id="rId15"/>
  </p:sldIdLst>
  <p:sldSz cx="12192000" cy="6858000"/>
  <p:notesSz cx="6858000" cy="9144000"/>
  <p:custDataLst>
    <p:tags r:id="rId16"/>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51"/>
    <p:restoredTop sz="94647"/>
  </p:normalViewPr>
  <p:slideViewPr>
    <p:cSldViewPr snapToGrid="0" snapToObjects="1">
      <p:cViewPr varScale="1">
        <p:scale>
          <a:sx n="74" d="100"/>
          <a:sy n="74" d="100"/>
        </p:scale>
        <p:origin x="1008" y="28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tags" Target="tags/tag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s>
</file>

<file path=ppt/media/image1.jpeg>
</file>

<file path=ppt/media/image10.svg>
</file>

<file path=ppt/media/image2.jpeg>
</file>

<file path=ppt/media/image3.jpg>
</file>

<file path=ppt/media/image4.jpg>
</file>

<file path=ppt/media/image5.jpg>
</file>

<file path=ppt/media/image6.jp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7A2730A-859E-B540-ADF3-E97069AD1FDB}"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31494004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A2730A-859E-B540-ADF3-E97069AD1FDB}"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37066180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A2730A-859E-B540-ADF3-E97069AD1FDB}"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22179164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A2730A-859E-B540-ADF3-E97069AD1FDB}"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24723885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7A2730A-859E-B540-ADF3-E97069AD1FDB}" type="datetimeFigureOut">
              <a:rPr lang="en-US" smtClean="0"/>
              <a:t>2/17/2025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340867158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37A2730A-859E-B540-ADF3-E97069AD1FDB}" type="datetimeFigureOut">
              <a:rPr lang="en-US" smtClean="0"/>
              <a:t>2/17/2025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387945030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37A2730A-859E-B540-ADF3-E97069AD1FDB}" type="datetimeFigureOut">
              <a:rPr lang="en-US" smtClean="0"/>
              <a:t>2/17/2025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32714936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37A2730A-859E-B540-ADF3-E97069AD1FDB}" type="datetimeFigureOut">
              <a:rPr lang="en-US" smtClean="0"/>
              <a:t>2/17/2025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35074927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7A2730A-859E-B540-ADF3-E97069AD1FDB}" type="datetimeFigureOut">
              <a:rPr lang="en-US" smtClean="0"/>
              <a:t>2/17/2025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22831269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A2730A-859E-B540-ADF3-E97069AD1FDB}" type="datetimeFigureOut">
              <a:rPr lang="en-US" smtClean="0"/>
              <a:t>2/17/2025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133992068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7A2730A-859E-B540-ADF3-E97069AD1FDB}" type="datetimeFigureOut">
              <a:rPr lang="en-US" smtClean="0"/>
              <a:t>2/17/2025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8E05DC9C-C50D-D242-B083-59CEE07163F1}" type="slidenum">
              <a:rPr lang="en-US" smtClean="0"/>
              <a:t>‹#›</a:t>
            </a:fld>
            <a:endParaRPr lang="en-US"/>
          </a:p>
        </p:txBody>
      </p:sp>
    </p:spTree>
    <p:extLst>
      <p:ext uri="{BB962C8B-B14F-4D97-AF65-F5344CB8AC3E}">
        <p14:creationId xmlns:p14="http://schemas.microsoft.com/office/powerpoint/2010/main" val="320492166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7A2730A-859E-B540-ADF3-E97069AD1FDB}" type="datetimeFigureOut">
              <a:rPr lang="en-US" smtClean="0"/>
              <a:t>2/17/2025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E05DC9C-C50D-D242-B083-59CEE07163F1}" type="slidenum">
              <a:rPr lang="en-US" smtClean="0"/>
              <a:t>‹#›</a:t>
            </a:fld>
            <a:endParaRPr lang="en-US"/>
          </a:p>
        </p:txBody>
      </p:sp>
    </p:spTree>
    <p:extLst>
      <p:ext uri="{BB962C8B-B14F-4D97-AF65-F5344CB8AC3E}">
        <p14:creationId xmlns:p14="http://schemas.microsoft.com/office/powerpoint/2010/main" val="517465926"/>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0.sv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microsoft.com/office/2011/relationships/webextension" Target="../webextensions/webextension1.xml"/><Relationship Id="rId2" Type="http://schemas.openxmlformats.org/officeDocument/2006/relationships/image" Target="../media/image7.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6" name="Rectangle 45">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E62C532-2522-ACCB-01EE-FF231213EEFE}"/>
              </a:ext>
            </a:extLst>
          </p:cNvPr>
          <p:cNvSpPr>
            <a:spLocks noGrp="1"/>
          </p:cNvSpPr>
          <p:nvPr>
            <p:ph type="title"/>
          </p:nvPr>
        </p:nvSpPr>
        <p:spPr>
          <a:xfrm>
            <a:off x="640080" y="325369"/>
            <a:ext cx="4368602" cy="1956841"/>
          </a:xfrm>
        </p:spPr>
        <p:txBody>
          <a:bodyPr anchor="b">
            <a:normAutofit/>
          </a:bodyPr>
          <a:lstStyle/>
          <a:p>
            <a:r>
              <a:rPr lang="en-IN" sz="5400" dirty="0"/>
              <a:t>AtliQ Grands Hotel Analysis</a:t>
            </a:r>
          </a:p>
        </p:txBody>
      </p:sp>
      <p:sp>
        <p:nvSpPr>
          <p:cNvPr id="48"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Content Placeholder 28">
            <a:extLst>
              <a:ext uri="{FF2B5EF4-FFF2-40B4-BE49-F238E27FC236}">
                <a16:creationId xmlns:a16="http://schemas.microsoft.com/office/drawing/2014/main" id="{445365E4-93CB-B8CA-AD91-5FE73AAA02F8}"/>
              </a:ext>
            </a:extLst>
          </p:cNvPr>
          <p:cNvSpPr>
            <a:spLocks noGrp="1"/>
          </p:cNvSpPr>
          <p:nvPr>
            <p:ph idx="1"/>
          </p:nvPr>
        </p:nvSpPr>
        <p:spPr>
          <a:xfrm>
            <a:off x="640080" y="2872899"/>
            <a:ext cx="4243589" cy="3320668"/>
          </a:xfrm>
        </p:spPr>
        <p:txBody>
          <a:bodyPr>
            <a:normAutofit/>
          </a:bodyPr>
          <a:lstStyle/>
          <a:p>
            <a:pPr marL="0" indent="0">
              <a:buNone/>
            </a:pPr>
            <a:r>
              <a:rPr lang="en-US" sz="2000" dirty="0"/>
              <a:t>Hospitality Domain  </a:t>
            </a:r>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endParaRPr lang="en-US" sz="2000" dirty="0"/>
          </a:p>
          <a:p>
            <a:pPr marL="0" indent="0">
              <a:buNone/>
            </a:pPr>
            <a:r>
              <a:rPr lang="en-US" sz="2000" dirty="0"/>
              <a:t>Presented by : </a:t>
            </a:r>
          </a:p>
          <a:p>
            <a:pPr marL="0" indent="0">
              <a:buNone/>
            </a:pPr>
            <a:r>
              <a:rPr lang="en-US" sz="2000" dirty="0"/>
              <a:t>Manju Bhargavi</a:t>
            </a:r>
          </a:p>
        </p:txBody>
      </p:sp>
      <p:pic>
        <p:nvPicPr>
          <p:cNvPr id="4" name="Picture 3" descr="A hotel with a large entrance&#10;&#10;AI-generated content may be incorrect.">
            <a:extLst>
              <a:ext uri="{FF2B5EF4-FFF2-40B4-BE49-F238E27FC236}">
                <a16:creationId xmlns:a16="http://schemas.microsoft.com/office/drawing/2014/main" id="{DD7DD3FA-72CA-118B-75F6-B46D28361556}"/>
              </a:ext>
            </a:extLst>
          </p:cNvPr>
          <p:cNvPicPr>
            <a:picLocks noChangeAspect="1"/>
          </p:cNvPicPr>
          <p:nvPr/>
        </p:nvPicPr>
        <p:blipFill>
          <a:blip r:embed="rId2"/>
          <a:srcRect l="18471" r="25359"/>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4958040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54E0BD4-C152-D292-F0A6-D94F8F0CE172}"/>
              </a:ext>
            </a:extLst>
          </p:cNvPr>
          <p:cNvSpPr>
            <a:spLocks noGrp="1"/>
          </p:cNvSpPr>
          <p:nvPr>
            <p:ph type="title"/>
          </p:nvPr>
        </p:nvSpPr>
        <p:spPr>
          <a:xfrm>
            <a:off x="838200" y="365125"/>
            <a:ext cx="10515600" cy="1325563"/>
          </a:xfrm>
        </p:spPr>
        <p:txBody>
          <a:bodyPr>
            <a:normAutofit/>
          </a:bodyPr>
          <a:lstStyle/>
          <a:p>
            <a:r>
              <a:rPr lang="en-IN" sz="5400"/>
              <a:t>Recommendations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AE75AD26-3618-5047-FFDF-4084E11D0559}"/>
              </a:ext>
            </a:extLst>
          </p:cNvPr>
          <p:cNvSpPr>
            <a:spLocks noGrp="1"/>
          </p:cNvSpPr>
          <p:nvPr>
            <p:ph idx="1"/>
          </p:nvPr>
        </p:nvSpPr>
        <p:spPr>
          <a:xfrm>
            <a:off x="838200" y="1929384"/>
            <a:ext cx="10515600" cy="4442618"/>
          </a:xfrm>
        </p:spPr>
        <p:txBody>
          <a:bodyPr>
            <a:noAutofit/>
          </a:bodyPr>
          <a:lstStyle/>
          <a:p>
            <a:r>
              <a:rPr lang="en-IN" sz="2400" dirty="0"/>
              <a:t>Delhi has the lowest revenue but the highest occupancy and rating. Given this high customer satisfaction and occupancy, there is still untapped demand. Consider adding more hotels in Delhi.</a:t>
            </a:r>
          </a:p>
          <a:p>
            <a:r>
              <a:rPr lang="en-IN" sz="2400" dirty="0"/>
              <a:t>RevPAR is the lowest and revenue is the second lowest for Hyderabad so capital requirement for the new hotels to be added in Delhi specified in the previous point can be raised by selling or leasing out the Hyderabad hotels with least occupancy.</a:t>
            </a:r>
          </a:p>
          <a:p>
            <a:r>
              <a:rPr lang="en-IN" sz="2400" dirty="0"/>
              <a:t>Cancellations are high (25%) for bookings through MakeYourTrip. Provide a simple feedback form from users who are cancelling to identify and fix the issues.</a:t>
            </a:r>
          </a:p>
          <a:p>
            <a:r>
              <a:rPr lang="en-IN" sz="2400" dirty="0"/>
              <a:t>Bengaluru has high revenue but has the lowest rating. Customer feedback should be taken on high priority to address the customer dissatisfaction to pre-emptively remove the possibility of future loss of customers from Bengaluru hotels.</a:t>
            </a:r>
          </a:p>
        </p:txBody>
      </p:sp>
    </p:spTree>
    <p:extLst>
      <p:ext uri="{BB962C8B-B14F-4D97-AF65-F5344CB8AC3E}">
        <p14:creationId xmlns:p14="http://schemas.microsoft.com/office/powerpoint/2010/main" val="41742428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F12E7CC5-C78B-4EBD-9565-3FA00FAA6CF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Graphic 6" descr="Smiling Face with No Fill">
            <a:extLst>
              <a:ext uri="{FF2B5EF4-FFF2-40B4-BE49-F238E27FC236}">
                <a16:creationId xmlns:a16="http://schemas.microsoft.com/office/drawing/2014/main" id="{EEE2FD5A-07B0-8383-2B6F-963ECE137BDE}"/>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764988" y="1744515"/>
            <a:ext cx="3368969" cy="3368969"/>
          </a:xfrm>
          <a:prstGeom prst="rect">
            <a:avLst/>
          </a:prstGeom>
        </p:spPr>
      </p:pic>
      <p:sp>
        <p:nvSpPr>
          <p:cNvPr id="24" name="Freeform: Shape 23">
            <a:extLst>
              <a:ext uri="{FF2B5EF4-FFF2-40B4-BE49-F238E27FC236}">
                <a16:creationId xmlns:a16="http://schemas.microsoft.com/office/drawing/2014/main" id="{3A4529A5-F675-429F-8044-01372BB134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29992" y="0"/>
            <a:ext cx="7562008" cy="6858000"/>
          </a:xfrm>
          <a:custGeom>
            <a:avLst/>
            <a:gdLst>
              <a:gd name="connsiteX0" fmla="*/ 7529613 w 7529613"/>
              <a:gd name="connsiteY0" fmla="*/ 0 h 6858000"/>
              <a:gd name="connsiteX1" fmla="*/ 1222331 w 7529613"/>
              <a:gd name="connsiteY1" fmla="*/ 0 h 6858000"/>
              <a:gd name="connsiteX2" fmla="*/ 1126483 w 7529613"/>
              <a:gd name="connsiteY2" fmla="*/ 148742 h 6858000"/>
              <a:gd name="connsiteX3" fmla="*/ 767554 w 7529613"/>
              <a:gd name="connsiteY3" fmla="*/ 819975 h 6858000"/>
              <a:gd name="connsiteX4" fmla="*/ 742103 w 7529613"/>
              <a:gd name="connsiteY4" fmla="*/ 854514 h 6858000"/>
              <a:gd name="connsiteX5" fmla="*/ 785881 w 7529613"/>
              <a:gd name="connsiteY5" fmla="*/ 750263 h 6858000"/>
              <a:gd name="connsiteX6" fmla="*/ 978978 w 7529613"/>
              <a:gd name="connsiteY6" fmla="*/ 331786 h 6858000"/>
              <a:gd name="connsiteX7" fmla="*/ 1155717 w 7529613"/>
              <a:gd name="connsiteY7" fmla="*/ 0 h 6858000"/>
              <a:gd name="connsiteX8" fmla="*/ 1098249 w 7529613"/>
              <a:gd name="connsiteY8" fmla="*/ 0 h 6858000"/>
              <a:gd name="connsiteX9" fmla="*/ 991458 w 7529613"/>
              <a:gd name="connsiteY9" fmla="*/ 196614 h 6858000"/>
              <a:gd name="connsiteX10" fmla="*/ 493941 w 7529613"/>
              <a:gd name="connsiteY10" fmla="*/ 1371196 h 6858000"/>
              <a:gd name="connsiteX11" fmla="*/ 46485 w 7529613"/>
              <a:gd name="connsiteY11" fmla="*/ 3331516 h 6858000"/>
              <a:gd name="connsiteX12" fmla="*/ 12252 w 7529613"/>
              <a:gd name="connsiteY12" fmla="*/ 4357388 h 6858000"/>
              <a:gd name="connsiteX13" fmla="*/ 170821 w 7529613"/>
              <a:gd name="connsiteY13" fmla="*/ 5552906 h 6858000"/>
              <a:gd name="connsiteX14" fmla="*/ 537265 w 7529613"/>
              <a:gd name="connsiteY14" fmla="*/ 6828295 h 6858000"/>
              <a:gd name="connsiteX15" fmla="*/ 549692 w 7529613"/>
              <a:gd name="connsiteY15" fmla="*/ 6858000 h 6858000"/>
              <a:gd name="connsiteX16" fmla="*/ 602234 w 7529613"/>
              <a:gd name="connsiteY16" fmla="*/ 6858000 h 6858000"/>
              <a:gd name="connsiteX17" fmla="*/ 595414 w 7529613"/>
              <a:gd name="connsiteY17" fmla="*/ 6841549 h 6858000"/>
              <a:gd name="connsiteX18" fmla="*/ 364260 w 7529613"/>
              <a:gd name="connsiteY18" fmla="*/ 6142729 h 6858000"/>
              <a:gd name="connsiteX19" fmla="*/ 213071 w 7529613"/>
              <a:gd name="connsiteY19" fmla="*/ 5513923 h 6858000"/>
              <a:gd name="connsiteX20" fmla="*/ 211290 w 7529613"/>
              <a:gd name="connsiteY20" fmla="*/ 5480401 h 6858000"/>
              <a:gd name="connsiteX21" fmla="*/ 311446 w 7529613"/>
              <a:gd name="connsiteY21" fmla="*/ 5830359 h 6858000"/>
              <a:gd name="connsiteX22" fmla="*/ 622963 w 7529613"/>
              <a:gd name="connsiteY22" fmla="*/ 6670527 h 6858000"/>
              <a:gd name="connsiteX23" fmla="*/ 710464 w 7529613"/>
              <a:gd name="connsiteY23" fmla="*/ 6858000 h 6858000"/>
              <a:gd name="connsiteX24" fmla="*/ 7529613 w 7529613"/>
              <a:gd name="connsiteY24"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7529613" h="6858000">
                <a:moveTo>
                  <a:pt x="7529613" y="0"/>
                </a:moveTo>
                <a:lnTo>
                  <a:pt x="1222331" y="0"/>
                </a:lnTo>
                <a:lnTo>
                  <a:pt x="1126483" y="148742"/>
                </a:lnTo>
                <a:cubicBezTo>
                  <a:pt x="995323" y="365513"/>
                  <a:pt x="876174" y="589569"/>
                  <a:pt x="767554" y="819975"/>
                </a:cubicBezTo>
                <a:cubicBezTo>
                  <a:pt x="762210" y="833492"/>
                  <a:pt x="753441" y="845393"/>
                  <a:pt x="742103" y="854514"/>
                </a:cubicBezTo>
                <a:cubicBezTo>
                  <a:pt x="756737" y="819849"/>
                  <a:pt x="770991" y="784928"/>
                  <a:pt x="785881" y="750263"/>
                </a:cubicBezTo>
                <a:cubicBezTo>
                  <a:pt x="846713" y="608712"/>
                  <a:pt x="910948" y="469145"/>
                  <a:pt x="978978" y="331786"/>
                </a:cubicBezTo>
                <a:lnTo>
                  <a:pt x="1155717" y="0"/>
                </a:lnTo>
                <a:lnTo>
                  <a:pt x="1098249" y="0"/>
                </a:lnTo>
                <a:lnTo>
                  <a:pt x="991458" y="196614"/>
                </a:lnTo>
                <a:cubicBezTo>
                  <a:pt x="797017" y="573253"/>
                  <a:pt x="633548" y="966066"/>
                  <a:pt x="493941" y="1371196"/>
                </a:cubicBezTo>
                <a:cubicBezTo>
                  <a:pt x="276630" y="2007265"/>
                  <a:pt x="126659" y="2664286"/>
                  <a:pt x="46485" y="3331516"/>
                </a:cubicBezTo>
                <a:cubicBezTo>
                  <a:pt x="4488" y="3672965"/>
                  <a:pt x="-14219" y="4013908"/>
                  <a:pt x="12252" y="4357388"/>
                </a:cubicBezTo>
                <a:cubicBezTo>
                  <a:pt x="43558" y="4758899"/>
                  <a:pt x="90773" y="5157998"/>
                  <a:pt x="170821" y="5552906"/>
                </a:cubicBezTo>
                <a:cubicBezTo>
                  <a:pt x="259109" y="5988893"/>
                  <a:pt x="378967" y="6414594"/>
                  <a:pt x="537265" y="6828295"/>
                </a:cubicBezTo>
                <a:lnTo>
                  <a:pt x="549692" y="6858000"/>
                </a:lnTo>
                <a:lnTo>
                  <a:pt x="602234" y="6858000"/>
                </a:lnTo>
                <a:lnTo>
                  <a:pt x="595414" y="6841549"/>
                </a:lnTo>
                <a:cubicBezTo>
                  <a:pt x="507884" y="6614016"/>
                  <a:pt x="431296" y="6380817"/>
                  <a:pt x="364260" y="6142729"/>
                </a:cubicBezTo>
                <a:cubicBezTo>
                  <a:pt x="305974" y="5935370"/>
                  <a:pt x="262958" y="5723695"/>
                  <a:pt x="213071" y="5513923"/>
                </a:cubicBezTo>
                <a:cubicBezTo>
                  <a:pt x="211892" y="5502788"/>
                  <a:pt x="211299" y="5491601"/>
                  <a:pt x="211290" y="5480401"/>
                </a:cubicBezTo>
                <a:cubicBezTo>
                  <a:pt x="247814" y="5607635"/>
                  <a:pt x="276958" y="5719759"/>
                  <a:pt x="311446" y="5830359"/>
                </a:cubicBezTo>
                <a:cubicBezTo>
                  <a:pt x="401357" y="6118381"/>
                  <a:pt x="505060" y="6398531"/>
                  <a:pt x="622963" y="6670527"/>
                </a:cubicBezTo>
                <a:lnTo>
                  <a:pt x="710464" y="6858000"/>
                </a:lnTo>
                <a:lnTo>
                  <a:pt x="7529613" y="6858000"/>
                </a:lnTo>
                <a:close/>
              </a:path>
            </a:pathLst>
          </a:custGeom>
          <a:solidFill>
            <a:schemeClr val="accent2"/>
          </a:solidFill>
          <a:ln w="6857" cap="flat">
            <a:noFill/>
            <a:prstDash val="solid"/>
            <a:miter/>
          </a:ln>
        </p:spPr>
        <p:txBody>
          <a:bodyPr wrap="square" rtlCol="0" anchor="ctr">
            <a:noAutofit/>
          </a:bodyPr>
          <a:lstStyle/>
          <a:p>
            <a:endParaRPr lang="en-US"/>
          </a:p>
        </p:txBody>
      </p:sp>
      <p:sp>
        <p:nvSpPr>
          <p:cNvPr id="2" name="Title 1">
            <a:extLst>
              <a:ext uri="{FF2B5EF4-FFF2-40B4-BE49-F238E27FC236}">
                <a16:creationId xmlns:a16="http://schemas.microsoft.com/office/drawing/2014/main" id="{E180CF2C-58D3-5844-B7EB-BC5B85E29C71}"/>
              </a:ext>
            </a:extLst>
          </p:cNvPr>
          <p:cNvSpPr>
            <a:spLocks noGrp="1"/>
          </p:cNvSpPr>
          <p:nvPr>
            <p:ph type="title"/>
          </p:nvPr>
        </p:nvSpPr>
        <p:spPr>
          <a:xfrm>
            <a:off x="5622061" y="762538"/>
            <a:ext cx="5649349" cy="3199862"/>
          </a:xfrm>
        </p:spPr>
        <p:txBody>
          <a:bodyPr vert="horz" lIns="91440" tIns="45720" rIns="91440" bIns="45720" rtlCol="0" anchor="b">
            <a:normAutofit/>
          </a:bodyPr>
          <a:lstStyle/>
          <a:p>
            <a:r>
              <a:rPr lang="en-US" sz="6600" kern="1200" dirty="0">
                <a:solidFill>
                  <a:srgbClr val="FFFFFF"/>
                </a:solidFill>
                <a:latin typeface="+mj-lt"/>
                <a:ea typeface="+mj-ea"/>
                <a:cs typeface="+mj-cs"/>
              </a:rPr>
              <a:t>Thank You</a:t>
            </a:r>
          </a:p>
        </p:txBody>
      </p:sp>
      <p:sp>
        <p:nvSpPr>
          <p:cNvPr id="26" name="sketch line">
            <a:extLst>
              <a:ext uri="{FF2B5EF4-FFF2-40B4-BE49-F238E27FC236}">
                <a16:creationId xmlns:a16="http://schemas.microsoft.com/office/drawing/2014/main" id="{63DAB858-5A0C-4AFF-AAC6-705EDF8DB73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17682" y="4043302"/>
            <a:ext cx="5303520" cy="18288"/>
          </a:xfrm>
          <a:custGeom>
            <a:avLst/>
            <a:gdLst>
              <a:gd name="connsiteX0" fmla="*/ 0 w 5303520"/>
              <a:gd name="connsiteY0" fmla="*/ 0 h 18288"/>
              <a:gd name="connsiteX1" fmla="*/ 556870 w 5303520"/>
              <a:gd name="connsiteY1" fmla="*/ 0 h 18288"/>
              <a:gd name="connsiteX2" fmla="*/ 1272845 w 5303520"/>
              <a:gd name="connsiteY2" fmla="*/ 0 h 18288"/>
              <a:gd name="connsiteX3" fmla="*/ 1882750 w 5303520"/>
              <a:gd name="connsiteY3" fmla="*/ 0 h 18288"/>
              <a:gd name="connsiteX4" fmla="*/ 2439619 w 5303520"/>
              <a:gd name="connsiteY4" fmla="*/ 0 h 18288"/>
              <a:gd name="connsiteX5" fmla="*/ 3155594 w 5303520"/>
              <a:gd name="connsiteY5" fmla="*/ 0 h 18288"/>
              <a:gd name="connsiteX6" fmla="*/ 3818534 w 5303520"/>
              <a:gd name="connsiteY6" fmla="*/ 0 h 18288"/>
              <a:gd name="connsiteX7" fmla="*/ 4481474 w 5303520"/>
              <a:gd name="connsiteY7" fmla="*/ 0 h 18288"/>
              <a:gd name="connsiteX8" fmla="*/ 5303520 w 5303520"/>
              <a:gd name="connsiteY8" fmla="*/ 0 h 18288"/>
              <a:gd name="connsiteX9" fmla="*/ 5303520 w 5303520"/>
              <a:gd name="connsiteY9" fmla="*/ 18288 h 18288"/>
              <a:gd name="connsiteX10" fmla="*/ 4746650 w 5303520"/>
              <a:gd name="connsiteY10" fmla="*/ 18288 h 18288"/>
              <a:gd name="connsiteX11" fmla="*/ 4242816 w 5303520"/>
              <a:gd name="connsiteY11" fmla="*/ 18288 h 18288"/>
              <a:gd name="connsiteX12" fmla="*/ 3526841 w 5303520"/>
              <a:gd name="connsiteY12" fmla="*/ 18288 h 18288"/>
              <a:gd name="connsiteX13" fmla="*/ 2969971 w 5303520"/>
              <a:gd name="connsiteY13" fmla="*/ 18288 h 18288"/>
              <a:gd name="connsiteX14" fmla="*/ 2253996 w 5303520"/>
              <a:gd name="connsiteY14" fmla="*/ 18288 h 18288"/>
              <a:gd name="connsiteX15" fmla="*/ 1484986 w 5303520"/>
              <a:gd name="connsiteY15" fmla="*/ 18288 h 18288"/>
              <a:gd name="connsiteX16" fmla="*/ 875081 w 5303520"/>
              <a:gd name="connsiteY16" fmla="*/ 18288 h 18288"/>
              <a:gd name="connsiteX17" fmla="*/ 0 w 5303520"/>
              <a:gd name="connsiteY17" fmla="*/ 18288 h 18288"/>
              <a:gd name="connsiteX18" fmla="*/ 0 w 5303520"/>
              <a:gd name="connsiteY18"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5303520" h="18288" fill="none" extrusionOk="0">
                <a:moveTo>
                  <a:pt x="0" y="0"/>
                </a:moveTo>
                <a:cubicBezTo>
                  <a:pt x="191807" y="-19560"/>
                  <a:pt x="373092" y="14032"/>
                  <a:pt x="556870" y="0"/>
                </a:cubicBezTo>
                <a:cubicBezTo>
                  <a:pt x="740648" y="-14032"/>
                  <a:pt x="1109645" y="5886"/>
                  <a:pt x="1272845" y="0"/>
                </a:cubicBezTo>
                <a:cubicBezTo>
                  <a:pt x="1436045" y="-5886"/>
                  <a:pt x="1723352" y="-21940"/>
                  <a:pt x="1882750" y="0"/>
                </a:cubicBezTo>
                <a:cubicBezTo>
                  <a:pt x="2042148" y="21940"/>
                  <a:pt x="2308812" y="-23394"/>
                  <a:pt x="2439619" y="0"/>
                </a:cubicBezTo>
                <a:cubicBezTo>
                  <a:pt x="2570426" y="23394"/>
                  <a:pt x="2936980" y="-3315"/>
                  <a:pt x="3155594" y="0"/>
                </a:cubicBezTo>
                <a:cubicBezTo>
                  <a:pt x="3374208" y="3315"/>
                  <a:pt x="3528026" y="24519"/>
                  <a:pt x="3818534" y="0"/>
                </a:cubicBezTo>
                <a:cubicBezTo>
                  <a:pt x="4109042" y="-24519"/>
                  <a:pt x="4161759" y="-18720"/>
                  <a:pt x="4481474" y="0"/>
                </a:cubicBezTo>
                <a:cubicBezTo>
                  <a:pt x="4801189" y="18720"/>
                  <a:pt x="5011126" y="27308"/>
                  <a:pt x="5303520" y="0"/>
                </a:cubicBezTo>
                <a:cubicBezTo>
                  <a:pt x="5304050" y="6954"/>
                  <a:pt x="5304254" y="12839"/>
                  <a:pt x="5303520" y="18288"/>
                </a:cubicBezTo>
                <a:cubicBezTo>
                  <a:pt x="5132450" y="501"/>
                  <a:pt x="4953391" y="18714"/>
                  <a:pt x="4746650" y="18288"/>
                </a:cubicBezTo>
                <a:cubicBezTo>
                  <a:pt x="4539909" y="17863"/>
                  <a:pt x="4361261" y="7168"/>
                  <a:pt x="4242816" y="18288"/>
                </a:cubicBezTo>
                <a:cubicBezTo>
                  <a:pt x="4124371" y="29408"/>
                  <a:pt x="3754907" y="21026"/>
                  <a:pt x="3526841" y="18288"/>
                </a:cubicBezTo>
                <a:cubicBezTo>
                  <a:pt x="3298775" y="15550"/>
                  <a:pt x="3164473" y="3913"/>
                  <a:pt x="2969971" y="18288"/>
                </a:cubicBezTo>
                <a:cubicBezTo>
                  <a:pt x="2775469" y="32664"/>
                  <a:pt x="2608536" y="2050"/>
                  <a:pt x="2253996" y="18288"/>
                </a:cubicBezTo>
                <a:cubicBezTo>
                  <a:pt x="1899456" y="34526"/>
                  <a:pt x="1752044" y="28789"/>
                  <a:pt x="1484986" y="18288"/>
                </a:cubicBezTo>
                <a:cubicBezTo>
                  <a:pt x="1217928" y="7788"/>
                  <a:pt x="1060609" y="-4784"/>
                  <a:pt x="875081" y="18288"/>
                </a:cubicBezTo>
                <a:cubicBezTo>
                  <a:pt x="689553" y="41360"/>
                  <a:pt x="188846" y="25228"/>
                  <a:pt x="0" y="18288"/>
                </a:cubicBezTo>
                <a:cubicBezTo>
                  <a:pt x="-570" y="9279"/>
                  <a:pt x="132" y="5100"/>
                  <a:pt x="0" y="0"/>
                </a:cubicBezTo>
                <a:close/>
              </a:path>
              <a:path w="5303520" h="18288" stroke="0" extrusionOk="0">
                <a:moveTo>
                  <a:pt x="0" y="0"/>
                </a:moveTo>
                <a:cubicBezTo>
                  <a:pt x="181149" y="2038"/>
                  <a:pt x="442175" y="-27591"/>
                  <a:pt x="609905" y="0"/>
                </a:cubicBezTo>
                <a:cubicBezTo>
                  <a:pt x="777636" y="27591"/>
                  <a:pt x="947554" y="-24271"/>
                  <a:pt x="1113739" y="0"/>
                </a:cubicBezTo>
                <a:cubicBezTo>
                  <a:pt x="1279924" y="24271"/>
                  <a:pt x="1721318" y="-30891"/>
                  <a:pt x="1882750" y="0"/>
                </a:cubicBezTo>
                <a:cubicBezTo>
                  <a:pt x="2044182" y="30891"/>
                  <a:pt x="2270822" y="-14002"/>
                  <a:pt x="2492654" y="0"/>
                </a:cubicBezTo>
                <a:cubicBezTo>
                  <a:pt x="2714486" y="14002"/>
                  <a:pt x="2822632" y="27292"/>
                  <a:pt x="3102559" y="0"/>
                </a:cubicBezTo>
                <a:cubicBezTo>
                  <a:pt x="3382487" y="-27292"/>
                  <a:pt x="3489743" y="-31235"/>
                  <a:pt x="3871570" y="0"/>
                </a:cubicBezTo>
                <a:cubicBezTo>
                  <a:pt x="4253397" y="31235"/>
                  <a:pt x="4301475" y="22800"/>
                  <a:pt x="4428439" y="0"/>
                </a:cubicBezTo>
                <a:cubicBezTo>
                  <a:pt x="4555403" y="-22800"/>
                  <a:pt x="5018410" y="43534"/>
                  <a:pt x="5303520" y="0"/>
                </a:cubicBezTo>
                <a:cubicBezTo>
                  <a:pt x="5302837" y="5414"/>
                  <a:pt x="5302800" y="12510"/>
                  <a:pt x="5303520" y="18288"/>
                </a:cubicBezTo>
                <a:cubicBezTo>
                  <a:pt x="5082751" y="18456"/>
                  <a:pt x="4993374" y="24100"/>
                  <a:pt x="4746650" y="18288"/>
                </a:cubicBezTo>
                <a:cubicBezTo>
                  <a:pt x="4499926" y="12477"/>
                  <a:pt x="4368648" y="-7187"/>
                  <a:pt x="4083710" y="18288"/>
                </a:cubicBezTo>
                <a:cubicBezTo>
                  <a:pt x="3798772" y="43763"/>
                  <a:pt x="3729434" y="5501"/>
                  <a:pt x="3473806" y="18288"/>
                </a:cubicBezTo>
                <a:cubicBezTo>
                  <a:pt x="3218178" y="31075"/>
                  <a:pt x="3056855" y="30003"/>
                  <a:pt x="2704795" y="18288"/>
                </a:cubicBezTo>
                <a:cubicBezTo>
                  <a:pt x="2352735" y="6573"/>
                  <a:pt x="2319447" y="29257"/>
                  <a:pt x="1935785" y="18288"/>
                </a:cubicBezTo>
                <a:cubicBezTo>
                  <a:pt x="1552123" y="7320"/>
                  <a:pt x="1532619" y="-467"/>
                  <a:pt x="1378915" y="18288"/>
                </a:cubicBezTo>
                <a:cubicBezTo>
                  <a:pt x="1225211" y="37043"/>
                  <a:pt x="1038692" y="34308"/>
                  <a:pt x="715975" y="18288"/>
                </a:cubicBezTo>
                <a:cubicBezTo>
                  <a:pt x="393258" y="2268"/>
                  <a:pt x="303768" y="26944"/>
                  <a:pt x="0" y="18288"/>
                </a:cubicBezTo>
                <a:cubicBezTo>
                  <a:pt x="-306" y="11061"/>
                  <a:pt x="-655" y="7751"/>
                  <a:pt x="0" y="0"/>
                </a:cubicBezTo>
                <a:close/>
              </a:path>
            </a:pathLst>
          </a:custGeom>
          <a:solidFill>
            <a:srgbClr val="FFFFFF"/>
          </a:solidFill>
          <a:ln w="41275" cap="rnd">
            <a:solidFill>
              <a:srgbClr val="FFFFFF"/>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4DED619D-C556-E4BE-381E-A30AF874F183}"/>
              </a:ext>
            </a:extLst>
          </p:cNvPr>
          <p:cNvSpPr txBox="1"/>
          <p:nvPr/>
        </p:nvSpPr>
        <p:spPr>
          <a:xfrm>
            <a:off x="7935310" y="4750676"/>
            <a:ext cx="3920359" cy="646331"/>
          </a:xfrm>
          <a:prstGeom prst="rect">
            <a:avLst/>
          </a:prstGeom>
          <a:noFill/>
        </p:spPr>
        <p:txBody>
          <a:bodyPr wrap="square" rtlCol="0">
            <a:spAutoFit/>
          </a:bodyPr>
          <a:lstStyle/>
          <a:p>
            <a:r>
              <a:rPr lang="en-IN" dirty="0"/>
              <a:t>Manju Bhargavi</a:t>
            </a:r>
          </a:p>
          <a:p>
            <a:r>
              <a:rPr lang="en-IN" dirty="0"/>
              <a:t>manjupola6666@gmail.com</a:t>
            </a:r>
          </a:p>
        </p:txBody>
      </p:sp>
    </p:spTree>
    <p:extLst>
      <p:ext uri="{BB962C8B-B14F-4D97-AF65-F5344CB8AC3E}">
        <p14:creationId xmlns:p14="http://schemas.microsoft.com/office/powerpoint/2010/main" val="35920402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75419D-EC5E-BF21-6214-6402D4E9F580}"/>
              </a:ext>
            </a:extLst>
          </p:cNvPr>
          <p:cNvSpPr>
            <a:spLocks noGrp="1"/>
          </p:cNvSpPr>
          <p:nvPr>
            <p:ph type="title"/>
          </p:nvPr>
        </p:nvSpPr>
        <p:spPr>
          <a:xfrm>
            <a:off x="640080" y="325369"/>
            <a:ext cx="4368602" cy="1956841"/>
          </a:xfrm>
        </p:spPr>
        <p:txBody>
          <a:bodyPr anchor="b">
            <a:normAutofit/>
          </a:bodyPr>
          <a:lstStyle/>
          <a:p>
            <a:r>
              <a:rPr lang="en-IN" sz="5400"/>
              <a:t>Contents</a:t>
            </a:r>
          </a:p>
        </p:txBody>
      </p:sp>
      <p:sp>
        <p:nvSpPr>
          <p:cNvPr id="18"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633D22D-17EC-605B-67CC-D93FA04B5716}"/>
              </a:ext>
            </a:extLst>
          </p:cNvPr>
          <p:cNvSpPr>
            <a:spLocks noGrp="1"/>
          </p:cNvSpPr>
          <p:nvPr>
            <p:ph idx="1"/>
          </p:nvPr>
        </p:nvSpPr>
        <p:spPr>
          <a:xfrm>
            <a:off x="640080" y="2872899"/>
            <a:ext cx="4243589" cy="3320668"/>
          </a:xfrm>
        </p:spPr>
        <p:txBody>
          <a:bodyPr>
            <a:normAutofit/>
          </a:bodyPr>
          <a:lstStyle/>
          <a:p>
            <a:r>
              <a:rPr lang="en-IN" sz="2200" dirty="0"/>
              <a:t>Company overview</a:t>
            </a:r>
          </a:p>
          <a:p>
            <a:r>
              <a:rPr lang="en-IN" sz="2200" dirty="0"/>
              <a:t>AtliQ business model</a:t>
            </a:r>
          </a:p>
          <a:p>
            <a:r>
              <a:rPr lang="en-IN" sz="2200" dirty="0"/>
              <a:t>Problem statement</a:t>
            </a:r>
          </a:p>
          <a:p>
            <a:r>
              <a:rPr lang="en-IN" sz="2200" dirty="0"/>
              <a:t>Project Objective</a:t>
            </a:r>
          </a:p>
          <a:p>
            <a:r>
              <a:rPr lang="en-IN" sz="2200" dirty="0"/>
              <a:t>Key metrics</a:t>
            </a:r>
          </a:p>
          <a:p>
            <a:r>
              <a:rPr lang="en-IN" sz="2200" dirty="0"/>
              <a:t>Visualization</a:t>
            </a:r>
          </a:p>
          <a:p>
            <a:r>
              <a:rPr lang="en-IN" sz="2200" dirty="0"/>
              <a:t>Insights and Recommendations</a:t>
            </a:r>
          </a:p>
          <a:p>
            <a:endParaRPr lang="en-IN" sz="2200" dirty="0"/>
          </a:p>
        </p:txBody>
      </p:sp>
      <p:pic>
        <p:nvPicPr>
          <p:cNvPr id="12" name="Picture 11" descr="Desk with productivity items">
            <a:extLst>
              <a:ext uri="{FF2B5EF4-FFF2-40B4-BE49-F238E27FC236}">
                <a16:creationId xmlns:a16="http://schemas.microsoft.com/office/drawing/2014/main" id="{4FB42772-8B0D-7A1F-05C5-D3627ABEAC06}"/>
              </a:ext>
            </a:extLst>
          </p:cNvPr>
          <p:cNvPicPr>
            <a:picLocks noChangeAspect="1"/>
          </p:cNvPicPr>
          <p:nvPr/>
        </p:nvPicPr>
        <p:blipFill>
          <a:blip r:embed="rId2"/>
          <a:srcRect l="24148" r="8899"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40468884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19733B0-6AF0-6DD2-017C-786440124B73}"/>
              </a:ext>
            </a:extLst>
          </p:cNvPr>
          <p:cNvSpPr>
            <a:spLocks noGrp="1"/>
          </p:cNvSpPr>
          <p:nvPr>
            <p:ph type="title"/>
          </p:nvPr>
        </p:nvSpPr>
        <p:spPr>
          <a:xfrm>
            <a:off x="640080" y="325369"/>
            <a:ext cx="4368602" cy="1956841"/>
          </a:xfrm>
        </p:spPr>
        <p:txBody>
          <a:bodyPr anchor="b">
            <a:normAutofit/>
          </a:bodyPr>
          <a:lstStyle/>
          <a:p>
            <a:r>
              <a:rPr lang="en-IN" sz="5400" dirty="0"/>
              <a:t>Overview of AtliQ Grands</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3DC37C5D-A735-AD67-B828-561C2AA05ED3}"/>
              </a:ext>
            </a:extLst>
          </p:cNvPr>
          <p:cNvSpPr>
            <a:spLocks noGrp="1"/>
          </p:cNvSpPr>
          <p:nvPr>
            <p:ph idx="1"/>
          </p:nvPr>
        </p:nvSpPr>
        <p:spPr>
          <a:xfrm>
            <a:off x="640080" y="2872899"/>
            <a:ext cx="4243589" cy="3320668"/>
          </a:xfrm>
        </p:spPr>
        <p:txBody>
          <a:bodyPr>
            <a:normAutofit/>
          </a:bodyPr>
          <a:lstStyle/>
          <a:p>
            <a:r>
              <a:rPr lang="en-IN" sz="2200" dirty="0"/>
              <a:t>AtliQ Grands is a reputable chain of upscale hotels catering to both luxury and business travellers, with locations in Bengaluru, Hyderabad, Delhi and Mumbai in India.</a:t>
            </a:r>
          </a:p>
          <a:p>
            <a:r>
              <a:rPr lang="en-IN" sz="2200" dirty="0"/>
              <a:t>AtliQ Grands has been a key player in the hospitality industry for the past 20 years.</a:t>
            </a:r>
          </a:p>
        </p:txBody>
      </p:sp>
      <p:pic>
        <p:nvPicPr>
          <p:cNvPr id="5" name="Picture 4" descr="A large hallway with palm trees&#10;&#10;AI-generated content may be incorrect.">
            <a:extLst>
              <a:ext uri="{FF2B5EF4-FFF2-40B4-BE49-F238E27FC236}">
                <a16:creationId xmlns:a16="http://schemas.microsoft.com/office/drawing/2014/main" id="{03022552-8C63-6EFC-92DC-2D721419B9E5}"/>
              </a:ext>
            </a:extLst>
          </p:cNvPr>
          <p:cNvPicPr>
            <a:picLocks noChangeAspect="1"/>
          </p:cNvPicPr>
          <p:nvPr/>
        </p:nvPicPr>
        <p:blipFill>
          <a:blip r:embed="rId2"/>
          <a:srcRect t="12751" r="-1" b="9733"/>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6965344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3" name="Picture 92" descr="A city skyline with a tall building and a tall tower">
            <a:extLst>
              <a:ext uri="{FF2B5EF4-FFF2-40B4-BE49-F238E27FC236}">
                <a16:creationId xmlns:a16="http://schemas.microsoft.com/office/drawing/2014/main" id="{3117DFBD-7632-BD54-46CC-32179FBB910A}"/>
              </a:ext>
            </a:extLst>
          </p:cNvPr>
          <p:cNvPicPr>
            <a:picLocks noChangeAspect="1"/>
          </p:cNvPicPr>
          <p:nvPr/>
        </p:nvPicPr>
        <p:blipFill>
          <a:blip r:embed="rId2"/>
          <a:stretch>
            <a:fillRect/>
          </a:stretch>
        </p:blipFill>
        <p:spPr>
          <a:xfrm>
            <a:off x="0" y="0"/>
            <a:ext cx="12192000" cy="6858000"/>
          </a:xfrm>
          <a:prstGeom prst="rect">
            <a:avLst/>
          </a:prstGeom>
          <a:ln w="25400">
            <a:solidFill>
              <a:srgbClr val="002060"/>
            </a:solidFill>
          </a:ln>
        </p:spPr>
      </p:pic>
      <p:sp>
        <p:nvSpPr>
          <p:cNvPr id="5" name="Rectangle 4">
            <a:extLst>
              <a:ext uri="{FF2B5EF4-FFF2-40B4-BE49-F238E27FC236}">
                <a16:creationId xmlns:a16="http://schemas.microsoft.com/office/drawing/2014/main" id="{2EAF420F-BA72-01E0-CD8B-0AF57A681E02}"/>
              </a:ext>
            </a:extLst>
          </p:cNvPr>
          <p:cNvSpPr/>
          <p:nvPr/>
        </p:nvSpPr>
        <p:spPr>
          <a:xfrm>
            <a:off x="5160818" y="811351"/>
            <a:ext cx="1870364" cy="54032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CATEGORY</a:t>
            </a:r>
          </a:p>
        </p:txBody>
      </p:sp>
      <p:sp>
        <p:nvSpPr>
          <p:cNvPr id="6" name="Rectangle 5">
            <a:extLst>
              <a:ext uri="{FF2B5EF4-FFF2-40B4-BE49-F238E27FC236}">
                <a16:creationId xmlns:a16="http://schemas.microsoft.com/office/drawing/2014/main" id="{B5C5E6B6-8002-7CCC-7DB7-83E6A478D657}"/>
              </a:ext>
            </a:extLst>
          </p:cNvPr>
          <p:cNvSpPr/>
          <p:nvPr/>
        </p:nvSpPr>
        <p:spPr>
          <a:xfrm>
            <a:off x="1248641" y="1625298"/>
            <a:ext cx="1790700" cy="58881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LUXURY</a:t>
            </a:r>
          </a:p>
        </p:txBody>
      </p:sp>
      <p:sp>
        <p:nvSpPr>
          <p:cNvPr id="8" name="Rectangle 7">
            <a:extLst>
              <a:ext uri="{FF2B5EF4-FFF2-40B4-BE49-F238E27FC236}">
                <a16:creationId xmlns:a16="http://schemas.microsoft.com/office/drawing/2014/main" id="{B6979D7C-A514-9FFB-6A7F-398B209A8263}"/>
              </a:ext>
            </a:extLst>
          </p:cNvPr>
          <p:cNvSpPr/>
          <p:nvPr/>
        </p:nvSpPr>
        <p:spPr>
          <a:xfrm>
            <a:off x="2279074" y="2507674"/>
            <a:ext cx="1884218" cy="43295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AtliQ Grands</a:t>
            </a:r>
          </a:p>
        </p:txBody>
      </p:sp>
      <p:sp>
        <p:nvSpPr>
          <p:cNvPr id="9" name="Rectangle 8">
            <a:extLst>
              <a:ext uri="{FF2B5EF4-FFF2-40B4-BE49-F238E27FC236}">
                <a16:creationId xmlns:a16="http://schemas.microsoft.com/office/drawing/2014/main" id="{FF9141DE-7845-7420-F3F5-98E61842B303}"/>
              </a:ext>
            </a:extLst>
          </p:cNvPr>
          <p:cNvSpPr/>
          <p:nvPr/>
        </p:nvSpPr>
        <p:spPr>
          <a:xfrm>
            <a:off x="2268682" y="3113805"/>
            <a:ext cx="1884218" cy="40178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AtliQ Exotica</a:t>
            </a:r>
          </a:p>
        </p:txBody>
      </p:sp>
      <p:sp>
        <p:nvSpPr>
          <p:cNvPr id="10" name="Rectangle 9">
            <a:extLst>
              <a:ext uri="{FF2B5EF4-FFF2-40B4-BE49-F238E27FC236}">
                <a16:creationId xmlns:a16="http://schemas.microsoft.com/office/drawing/2014/main" id="{F2EC2887-8884-2995-3C41-4BC533523C6E}"/>
              </a:ext>
            </a:extLst>
          </p:cNvPr>
          <p:cNvSpPr/>
          <p:nvPr/>
        </p:nvSpPr>
        <p:spPr>
          <a:xfrm>
            <a:off x="2268681" y="3688765"/>
            <a:ext cx="1884218" cy="4191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AtliQ Blu</a:t>
            </a:r>
          </a:p>
        </p:txBody>
      </p:sp>
      <p:sp>
        <p:nvSpPr>
          <p:cNvPr id="12" name="Rectangle 11">
            <a:extLst>
              <a:ext uri="{FF2B5EF4-FFF2-40B4-BE49-F238E27FC236}">
                <a16:creationId xmlns:a16="http://schemas.microsoft.com/office/drawing/2014/main" id="{9B7F1E33-62AF-7D47-9365-AEAECD31916E}"/>
              </a:ext>
            </a:extLst>
          </p:cNvPr>
          <p:cNvSpPr/>
          <p:nvPr/>
        </p:nvSpPr>
        <p:spPr>
          <a:xfrm>
            <a:off x="8494568" y="1600193"/>
            <a:ext cx="1790700" cy="588818"/>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BUSINESS</a:t>
            </a:r>
          </a:p>
        </p:txBody>
      </p:sp>
      <p:sp>
        <p:nvSpPr>
          <p:cNvPr id="16" name="Rectangle 15">
            <a:extLst>
              <a:ext uri="{FF2B5EF4-FFF2-40B4-BE49-F238E27FC236}">
                <a16:creationId xmlns:a16="http://schemas.microsoft.com/office/drawing/2014/main" id="{05C33143-D5BD-3227-9243-128BE0226935}"/>
              </a:ext>
            </a:extLst>
          </p:cNvPr>
          <p:cNvSpPr/>
          <p:nvPr/>
        </p:nvSpPr>
        <p:spPr>
          <a:xfrm>
            <a:off x="2268680" y="4303565"/>
            <a:ext cx="1884218" cy="4191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AtliQ Bay</a:t>
            </a:r>
          </a:p>
        </p:txBody>
      </p:sp>
      <p:sp>
        <p:nvSpPr>
          <p:cNvPr id="19" name="Rectangle 18">
            <a:extLst>
              <a:ext uri="{FF2B5EF4-FFF2-40B4-BE49-F238E27FC236}">
                <a16:creationId xmlns:a16="http://schemas.microsoft.com/office/drawing/2014/main" id="{83DC6424-EE5C-F221-D0FD-001B95910563}"/>
              </a:ext>
            </a:extLst>
          </p:cNvPr>
          <p:cNvSpPr/>
          <p:nvPr/>
        </p:nvSpPr>
        <p:spPr>
          <a:xfrm>
            <a:off x="5160818" y="4693228"/>
            <a:ext cx="1870364" cy="540327"/>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ROOM TYPES</a:t>
            </a:r>
          </a:p>
        </p:txBody>
      </p:sp>
      <p:sp>
        <p:nvSpPr>
          <p:cNvPr id="20" name="Rectangle 19">
            <a:extLst>
              <a:ext uri="{FF2B5EF4-FFF2-40B4-BE49-F238E27FC236}">
                <a16:creationId xmlns:a16="http://schemas.microsoft.com/office/drawing/2014/main" id="{BDA8C75B-86C4-2D39-F6F2-62D64944767E}"/>
              </a:ext>
            </a:extLst>
          </p:cNvPr>
          <p:cNvSpPr/>
          <p:nvPr/>
        </p:nvSpPr>
        <p:spPr>
          <a:xfrm>
            <a:off x="1248641" y="5914157"/>
            <a:ext cx="1884218" cy="46412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Standard</a:t>
            </a:r>
          </a:p>
        </p:txBody>
      </p:sp>
      <p:sp>
        <p:nvSpPr>
          <p:cNvPr id="21" name="Rectangle 20">
            <a:extLst>
              <a:ext uri="{FF2B5EF4-FFF2-40B4-BE49-F238E27FC236}">
                <a16:creationId xmlns:a16="http://schemas.microsoft.com/office/drawing/2014/main" id="{73EE592D-5719-4288-5ABB-ACE5DBA57EAB}"/>
              </a:ext>
            </a:extLst>
          </p:cNvPr>
          <p:cNvSpPr/>
          <p:nvPr/>
        </p:nvSpPr>
        <p:spPr>
          <a:xfrm>
            <a:off x="4042929" y="5911552"/>
            <a:ext cx="1884218" cy="464129"/>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Elite</a:t>
            </a:r>
          </a:p>
        </p:txBody>
      </p:sp>
      <p:sp>
        <p:nvSpPr>
          <p:cNvPr id="22" name="Rectangle 21">
            <a:extLst>
              <a:ext uri="{FF2B5EF4-FFF2-40B4-BE49-F238E27FC236}">
                <a16:creationId xmlns:a16="http://schemas.microsoft.com/office/drawing/2014/main" id="{72B63B06-16A8-37EE-AD7D-177C63074612}"/>
              </a:ext>
            </a:extLst>
          </p:cNvPr>
          <p:cNvSpPr/>
          <p:nvPr/>
        </p:nvSpPr>
        <p:spPr>
          <a:xfrm>
            <a:off x="6837217" y="5914157"/>
            <a:ext cx="1884218" cy="46152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Premium</a:t>
            </a:r>
          </a:p>
        </p:txBody>
      </p:sp>
      <p:sp>
        <p:nvSpPr>
          <p:cNvPr id="23" name="Rectangle 22">
            <a:extLst>
              <a:ext uri="{FF2B5EF4-FFF2-40B4-BE49-F238E27FC236}">
                <a16:creationId xmlns:a16="http://schemas.microsoft.com/office/drawing/2014/main" id="{59303570-14F3-6FAE-ED98-0E71999D90F9}"/>
              </a:ext>
            </a:extLst>
          </p:cNvPr>
          <p:cNvSpPr/>
          <p:nvPr/>
        </p:nvSpPr>
        <p:spPr>
          <a:xfrm>
            <a:off x="9631505" y="5911552"/>
            <a:ext cx="1884218" cy="46152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Presidential</a:t>
            </a:r>
          </a:p>
        </p:txBody>
      </p:sp>
      <p:sp>
        <p:nvSpPr>
          <p:cNvPr id="24" name="Rectangle 23">
            <a:extLst>
              <a:ext uri="{FF2B5EF4-FFF2-40B4-BE49-F238E27FC236}">
                <a16:creationId xmlns:a16="http://schemas.microsoft.com/office/drawing/2014/main" id="{091AEDC7-CA91-F515-C9B4-81A51B75537E}"/>
              </a:ext>
            </a:extLst>
          </p:cNvPr>
          <p:cNvSpPr/>
          <p:nvPr/>
        </p:nvSpPr>
        <p:spPr>
          <a:xfrm>
            <a:off x="9389918" y="2502479"/>
            <a:ext cx="1884218" cy="432955"/>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AtliQ City</a:t>
            </a:r>
          </a:p>
        </p:txBody>
      </p:sp>
      <p:sp>
        <p:nvSpPr>
          <p:cNvPr id="25" name="Rectangle 24">
            <a:extLst>
              <a:ext uri="{FF2B5EF4-FFF2-40B4-BE49-F238E27FC236}">
                <a16:creationId xmlns:a16="http://schemas.microsoft.com/office/drawing/2014/main" id="{FA59658B-792A-1A4D-47E1-347FD50D8245}"/>
              </a:ext>
            </a:extLst>
          </p:cNvPr>
          <p:cNvSpPr/>
          <p:nvPr/>
        </p:nvSpPr>
        <p:spPr>
          <a:xfrm>
            <a:off x="9389918" y="3113805"/>
            <a:ext cx="1884218" cy="401784"/>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AtliQ Palace</a:t>
            </a:r>
          </a:p>
        </p:txBody>
      </p:sp>
      <p:sp>
        <p:nvSpPr>
          <p:cNvPr id="27" name="Rectangle 26">
            <a:extLst>
              <a:ext uri="{FF2B5EF4-FFF2-40B4-BE49-F238E27FC236}">
                <a16:creationId xmlns:a16="http://schemas.microsoft.com/office/drawing/2014/main" id="{20FE8B3A-1EF0-B54A-65BB-19E1663540A0}"/>
              </a:ext>
            </a:extLst>
          </p:cNvPr>
          <p:cNvSpPr/>
          <p:nvPr/>
        </p:nvSpPr>
        <p:spPr>
          <a:xfrm>
            <a:off x="9389918" y="3693960"/>
            <a:ext cx="1884218" cy="419100"/>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dirty="0"/>
              <a:t>AtliQ Seasons</a:t>
            </a:r>
          </a:p>
        </p:txBody>
      </p:sp>
      <p:cxnSp>
        <p:nvCxnSpPr>
          <p:cNvPr id="50" name="Straight Arrow Connector 49">
            <a:extLst>
              <a:ext uri="{FF2B5EF4-FFF2-40B4-BE49-F238E27FC236}">
                <a16:creationId xmlns:a16="http://schemas.microsoft.com/office/drawing/2014/main" id="{BF54F9D5-8A1A-AA07-026C-AB36DF1198C8}"/>
              </a:ext>
            </a:extLst>
          </p:cNvPr>
          <p:cNvCxnSpPr/>
          <p:nvPr/>
        </p:nvCxnSpPr>
        <p:spPr>
          <a:xfrm>
            <a:off x="9389918" y="1111826"/>
            <a:ext cx="0" cy="503957"/>
          </a:xfrm>
          <a:prstGeom prst="straightConnector1">
            <a:avLst/>
          </a:prstGeom>
          <a:ln w="254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DBE25A13-7B7D-0A1F-8374-F3DDA9D4694C}"/>
              </a:ext>
            </a:extLst>
          </p:cNvPr>
          <p:cNvCxnSpPr>
            <a:cxnSpLocks/>
          </p:cNvCxnSpPr>
          <p:nvPr/>
        </p:nvCxnSpPr>
        <p:spPr>
          <a:xfrm flipV="1">
            <a:off x="7031182" y="1122216"/>
            <a:ext cx="2369127" cy="1"/>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0D40E562-301B-C0C3-450E-F5E452E0DF10}"/>
              </a:ext>
            </a:extLst>
          </p:cNvPr>
          <p:cNvCxnSpPr>
            <a:cxnSpLocks/>
            <a:stCxn id="5" idx="1"/>
          </p:cNvCxnSpPr>
          <p:nvPr/>
        </p:nvCxnSpPr>
        <p:spPr>
          <a:xfrm flipH="1" flipV="1">
            <a:off x="2143991" y="1081514"/>
            <a:ext cx="3016827" cy="1"/>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60" name="Straight Arrow Connector 59">
            <a:extLst>
              <a:ext uri="{FF2B5EF4-FFF2-40B4-BE49-F238E27FC236}">
                <a16:creationId xmlns:a16="http://schemas.microsoft.com/office/drawing/2014/main" id="{E0CAA58C-0654-7680-1A1D-8333C298E5B7}"/>
              </a:ext>
            </a:extLst>
          </p:cNvPr>
          <p:cNvCxnSpPr>
            <a:endCxn id="6" idx="0"/>
          </p:cNvCxnSpPr>
          <p:nvPr/>
        </p:nvCxnSpPr>
        <p:spPr>
          <a:xfrm>
            <a:off x="2143991" y="1090165"/>
            <a:ext cx="0" cy="535133"/>
          </a:xfrm>
          <a:prstGeom prst="straightConnector1">
            <a:avLst/>
          </a:prstGeom>
          <a:ln w="254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4E6BB79A-88F2-4ADE-8CF1-AB294048EF7E}"/>
              </a:ext>
            </a:extLst>
          </p:cNvPr>
          <p:cNvCxnSpPr>
            <a:cxnSpLocks/>
          </p:cNvCxnSpPr>
          <p:nvPr/>
        </p:nvCxnSpPr>
        <p:spPr>
          <a:xfrm>
            <a:off x="1859973" y="2235777"/>
            <a:ext cx="0" cy="2270412"/>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64" name="Straight Arrow Connector 63">
            <a:extLst>
              <a:ext uri="{FF2B5EF4-FFF2-40B4-BE49-F238E27FC236}">
                <a16:creationId xmlns:a16="http://schemas.microsoft.com/office/drawing/2014/main" id="{85198FE0-8CA5-1BDD-59C3-56CF24D94E72}"/>
              </a:ext>
            </a:extLst>
          </p:cNvPr>
          <p:cNvCxnSpPr>
            <a:cxnSpLocks/>
          </p:cNvCxnSpPr>
          <p:nvPr/>
        </p:nvCxnSpPr>
        <p:spPr>
          <a:xfrm>
            <a:off x="1859973" y="2790805"/>
            <a:ext cx="408709" cy="0"/>
          </a:xfrm>
          <a:prstGeom prst="straightConnector1">
            <a:avLst/>
          </a:prstGeom>
          <a:ln w="254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69" name="Straight Arrow Connector 68">
            <a:extLst>
              <a:ext uri="{FF2B5EF4-FFF2-40B4-BE49-F238E27FC236}">
                <a16:creationId xmlns:a16="http://schemas.microsoft.com/office/drawing/2014/main" id="{5BC10E9C-C801-D777-B4B5-B2FE9E7D3116}"/>
              </a:ext>
            </a:extLst>
          </p:cNvPr>
          <p:cNvCxnSpPr>
            <a:cxnSpLocks/>
          </p:cNvCxnSpPr>
          <p:nvPr/>
        </p:nvCxnSpPr>
        <p:spPr>
          <a:xfrm>
            <a:off x="1859972" y="3314697"/>
            <a:ext cx="408709" cy="0"/>
          </a:xfrm>
          <a:prstGeom prst="straightConnector1">
            <a:avLst/>
          </a:prstGeom>
          <a:ln w="254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0" name="Straight Arrow Connector 69">
            <a:extLst>
              <a:ext uri="{FF2B5EF4-FFF2-40B4-BE49-F238E27FC236}">
                <a16:creationId xmlns:a16="http://schemas.microsoft.com/office/drawing/2014/main" id="{9C8F2101-C264-0044-E96B-9E872F4904D0}"/>
              </a:ext>
            </a:extLst>
          </p:cNvPr>
          <p:cNvCxnSpPr>
            <a:cxnSpLocks/>
          </p:cNvCxnSpPr>
          <p:nvPr/>
        </p:nvCxnSpPr>
        <p:spPr>
          <a:xfrm>
            <a:off x="1859971" y="3898315"/>
            <a:ext cx="408709" cy="0"/>
          </a:xfrm>
          <a:prstGeom prst="straightConnector1">
            <a:avLst/>
          </a:prstGeom>
          <a:ln w="254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1" name="Straight Arrow Connector 70">
            <a:extLst>
              <a:ext uri="{FF2B5EF4-FFF2-40B4-BE49-F238E27FC236}">
                <a16:creationId xmlns:a16="http://schemas.microsoft.com/office/drawing/2014/main" id="{1563CF0E-C2CF-0702-A197-35020CB1B32F}"/>
              </a:ext>
            </a:extLst>
          </p:cNvPr>
          <p:cNvCxnSpPr>
            <a:cxnSpLocks/>
          </p:cNvCxnSpPr>
          <p:nvPr/>
        </p:nvCxnSpPr>
        <p:spPr>
          <a:xfrm>
            <a:off x="1859970" y="4506189"/>
            <a:ext cx="408709" cy="0"/>
          </a:xfrm>
          <a:prstGeom prst="straightConnector1">
            <a:avLst/>
          </a:prstGeom>
          <a:ln w="254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525FFA0D-D60A-97C7-5E49-9F6C96E45498}"/>
              </a:ext>
            </a:extLst>
          </p:cNvPr>
          <p:cNvCxnSpPr>
            <a:cxnSpLocks/>
          </p:cNvCxnSpPr>
          <p:nvPr/>
        </p:nvCxnSpPr>
        <p:spPr>
          <a:xfrm flipH="1">
            <a:off x="8970219" y="2189011"/>
            <a:ext cx="2" cy="1662538"/>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74" name="Straight Arrow Connector 73">
            <a:extLst>
              <a:ext uri="{FF2B5EF4-FFF2-40B4-BE49-F238E27FC236}">
                <a16:creationId xmlns:a16="http://schemas.microsoft.com/office/drawing/2014/main" id="{E97BCDCB-C8A7-3BF3-0B84-5ACF0D170A36}"/>
              </a:ext>
            </a:extLst>
          </p:cNvPr>
          <p:cNvCxnSpPr>
            <a:cxnSpLocks/>
          </p:cNvCxnSpPr>
          <p:nvPr/>
        </p:nvCxnSpPr>
        <p:spPr>
          <a:xfrm>
            <a:off x="8970221" y="2744039"/>
            <a:ext cx="408709" cy="0"/>
          </a:xfrm>
          <a:prstGeom prst="straightConnector1">
            <a:avLst/>
          </a:prstGeom>
          <a:ln w="254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5" name="Straight Arrow Connector 74">
            <a:extLst>
              <a:ext uri="{FF2B5EF4-FFF2-40B4-BE49-F238E27FC236}">
                <a16:creationId xmlns:a16="http://schemas.microsoft.com/office/drawing/2014/main" id="{EFB7148A-2D09-D2E2-000B-DFA94EE1995D}"/>
              </a:ext>
            </a:extLst>
          </p:cNvPr>
          <p:cNvCxnSpPr>
            <a:cxnSpLocks/>
          </p:cNvCxnSpPr>
          <p:nvPr/>
        </p:nvCxnSpPr>
        <p:spPr>
          <a:xfrm>
            <a:off x="8970220" y="3267931"/>
            <a:ext cx="408709" cy="0"/>
          </a:xfrm>
          <a:prstGeom prst="straightConnector1">
            <a:avLst/>
          </a:prstGeom>
          <a:ln w="254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6" name="Straight Arrow Connector 75">
            <a:extLst>
              <a:ext uri="{FF2B5EF4-FFF2-40B4-BE49-F238E27FC236}">
                <a16:creationId xmlns:a16="http://schemas.microsoft.com/office/drawing/2014/main" id="{2905AAA3-34E2-ED3B-8956-E7A7ECB162A7}"/>
              </a:ext>
            </a:extLst>
          </p:cNvPr>
          <p:cNvCxnSpPr>
            <a:cxnSpLocks/>
          </p:cNvCxnSpPr>
          <p:nvPr/>
        </p:nvCxnSpPr>
        <p:spPr>
          <a:xfrm>
            <a:off x="8970219" y="3851549"/>
            <a:ext cx="408709" cy="0"/>
          </a:xfrm>
          <a:prstGeom prst="straightConnector1">
            <a:avLst/>
          </a:prstGeom>
          <a:ln w="254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E7FBB829-B251-400B-BC8B-34EF9764DEE5}"/>
              </a:ext>
            </a:extLst>
          </p:cNvPr>
          <p:cNvCxnSpPr>
            <a:stCxn id="19" idx="2"/>
          </p:cNvCxnSpPr>
          <p:nvPr/>
        </p:nvCxnSpPr>
        <p:spPr>
          <a:xfrm>
            <a:off x="6096000" y="5233555"/>
            <a:ext cx="0" cy="179273"/>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25604BB0-75C1-31FF-2F12-75FDE7590D91}"/>
              </a:ext>
            </a:extLst>
          </p:cNvPr>
          <p:cNvCxnSpPr/>
          <p:nvPr/>
        </p:nvCxnSpPr>
        <p:spPr>
          <a:xfrm>
            <a:off x="2268679" y="5424376"/>
            <a:ext cx="8304935" cy="0"/>
          </a:xfrm>
          <a:prstGeom prst="line">
            <a:avLst/>
          </a:prstGeom>
          <a:ln w="25400">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83" name="Straight Arrow Connector 82">
            <a:extLst>
              <a:ext uri="{FF2B5EF4-FFF2-40B4-BE49-F238E27FC236}">
                <a16:creationId xmlns:a16="http://schemas.microsoft.com/office/drawing/2014/main" id="{F5818062-0E66-43B5-4946-987A40B60D9C}"/>
              </a:ext>
            </a:extLst>
          </p:cNvPr>
          <p:cNvCxnSpPr>
            <a:cxnSpLocks/>
          </p:cNvCxnSpPr>
          <p:nvPr/>
        </p:nvCxnSpPr>
        <p:spPr>
          <a:xfrm>
            <a:off x="2268682" y="5412828"/>
            <a:ext cx="10392" cy="501329"/>
          </a:xfrm>
          <a:prstGeom prst="straightConnector1">
            <a:avLst/>
          </a:prstGeom>
          <a:ln w="254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85" name="Straight Arrow Connector 84">
            <a:extLst>
              <a:ext uri="{FF2B5EF4-FFF2-40B4-BE49-F238E27FC236}">
                <a16:creationId xmlns:a16="http://schemas.microsoft.com/office/drawing/2014/main" id="{B692E88E-B504-7F51-0116-93C815F7D128}"/>
              </a:ext>
            </a:extLst>
          </p:cNvPr>
          <p:cNvCxnSpPr>
            <a:cxnSpLocks/>
          </p:cNvCxnSpPr>
          <p:nvPr/>
        </p:nvCxnSpPr>
        <p:spPr>
          <a:xfrm>
            <a:off x="4896714" y="5438853"/>
            <a:ext cx="10392" cy="501329"/>
          </a:xfrm>
          <a:prstGeom prst="straightConnector1">
            <a:avLst/>
          </a:prstGeom>
          <a:ln w="254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86" name="Straight Arrow Connector 85">
            <a:extLst>
              <a:ext uri="{FF2B5EF4-FFF2-40B4-BE49-F238E27FC236}">
                <a16:creationId xmlns:a16="http://schemas.microsoft.com/office/drawing/2014/main" id="{0D106936-0F0B-C963-0E1D-FE99CF54FDBF}"/>
              </a:ext>
            </a:extLst>
          </p:cNvPr>
          <p:cNvCxnSpPr>
            <a:cxnSpLocks/>
          </p:cNvCxnSpPr>
          <p:nvPr/>
        </p:nvCxnSpPr>
        <p:spPr>
          <a:xfrm>
            <a:off x="7763738" y="5448061"/>
            <a:ext cx="10392" cy="501329"/>
          </a:xfrm>
          <a:prstGeom prst="straightConnector1">
            <a:avLst/>
          </a:prstGeom>
          <a:ln w="254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87" name="Straight Arrow Connector 86">
            <a:extLst>
              <a:ext uri="{FF2B5EF4-FFF2-40B4-BE49-F238E27FC236}">
                <a16:creationId xmlns:a16="http://schemas.microsoft.com/office/drawing/2014/main" id="{A1F98592-8F7E-3A12-2311-20E6BD8C7C35}"/>
              </a:ext>
            </a:extLst>
          </p:cNvPr>
          <p:cNvCxnSpPr>
            <a:cxnSpLocks/>
          </p:cNvCxnSpPr>
          <p:nvPr/>
        </p:nvCxnSpPr>
        <p:spPr>
          <a:xfrm>
            <a:off x="10599438" y="5412828"/>
            <a:ext cx="10392" cy="501329"/>
          </a:xfrm>
          <a:prstGeom prst="straightConnector1">
            <a:avLst/>
          </a:prstGeom>
          <a:ln w="254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94" name="Rectangle 93">
            <a:extLst>
              <a:ext uri="{FF2B5EF4-FFF2-40B4-BE49-F238E27FC236}">
                <a16:creationId xmlns:a16="http://schemas.microsoft.com/office/drawing/2014/main" id="{5F115F33-53BB-C45D-B798-20022BD50F2A}"/>
              </a:ext>
            </a:extLst>
          </p:cNvPr>
          <p:cNvSpPr/>
          <p:nvPr/>
        </p:nvSpPr>
        <p:spPr>
          <a:xfrm>
            <a:off x="3883812" y="72123"/>
            <a:ext cx="4471912" cy="623801"/>
          </a:xfrm>
          <a:prstGeom prst="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IN" sz="2400" dirty="0"/>
              <a:t>ATLIQ BUSINESS MODEL</a:t>
            </a:r>
          </a:p>
        </p:txBody>
      </p:sp>
    </p:spTree>
    <p:extLst>
      <p:ext uri="{BB962C8B-B14F-4D97-AF65-F5344CB8AC3E}">
        <p14:creationId xmlns:p14="http://schemas.microsoft.com/office/powerpoint/2010/main" val="24845904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95F977F-9F68-90DB-F07C-3FD3B33F2656}"/>
              </a:ext>
            </a:extLst>
          </p:cNvPr>
          <p:cNvSpPr>
            <a:spLocks noGrp="1"/>
          </p:cNvSpPr>
          <p:nvPr>
            <p:ph type="title"/>
          </p:nvPr>
        </p:nvSpPr>
        <p:spPr>
          <a:xfrm>
            <a:off x="640080" y="325369"/>
            <a:ext cx="4368602" cy="1956841"/>
          </a:xfrm>
        </p:spPr>
        <p:txBody>
          <a:bodyPr anchor="b">
            <a:normAutofit/>
          </a:bodyPr>
          <a:lstStyle/>
          <a:p>
            <a:r>
              <a:rPr lang="en-IN" sz="5400" dirty="0"/>
              <a:t>Problem Statement</a:t>
            </a:r>
          </a:p>
        </p:txBody>
      </p:sp>
      <p:sp>
        <p:nvSpPr>
          <p:cNvPr id="21"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66DC1593-0DE9-16AD-B0FA-C65435409D7B}"/>
              </a:ext>
            </a:extLst>
          </p:cNvPr>
          <p:cNvSpPr>
            <a:spLocks noGrp="1"/>
          </p:cNvSpPr>
          <p:nvPr>
            <p:ph idx="1"/>
          </p:nvPr>
        </p:nvSpPr>
        <p:spPr>
          <a:xfrm>
            <a:off x="575967" y="2748235"/>
            <a:ext cx="4243589" cy="3936344"/>
          </a:xfrm>
        </p:spPr>
        <p:txBody>
          <a:bodyPr>
            <a:noAutofit/>
          </a:bodyPr>
          <a:lstStyle/>
          <a:p>
            <a:r>
              <a:rPr lang="en-IN" sz="1800" dirty="0"/>
              <a:t>AtliQ Grands team have observed a decrease in both market share and revenue within the luxury and business hotels sector, attributed to changes in competition and management strategies. To reverse this trend, the managing director has decided to use “Business and Data Intelligence” strategies.</a:t>
            </a:r>
          </a:p>
          <a:p>
            <a:r>
              <a:rPr lang="en-IN" sz="1800" dirty="0"/>
              <a:t>However, AtliQ lacks an internal team capable of analysing their data for insights. Therefore, their revenue management team is considering hiring an external service provider to extract valuable insights from their historical data.</a:t>
            </a:r>
          </a:p>
        </p:txBody>
      </p:sp>
      <p:pic>
        <p:nvPicPr>
          <p:cNvPr id="7" name="Picture 6" descr="A person looking at a computer">
            <a:extLst>
              <a:ext uri="{FF2B5EF4-FFF2-40B4-BE49-F238E27FC236}">
                <a16:creationId xmlns:a16="http://schemas.microsoft.com/office/drawing/2014/main" id="{493D9161-E814-A3A7-8C07-AD37EB66AA99}"/>
              </a:ext>
            </a:extLst>
          </p:cNvPr>
          <p:cNvPicPr>
            <a:picLocks noChangeAspect="1"/>
          </p:cNvPicPr>
          <p:nvPr/>
        </p:nvPicPr>
        <p:blipFill>
          <a:blip r:embed="rId2"/>
          <a:srcRect l="18648" r="14399" b="-1"/>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4661495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DA97B3C-78C4-4C8B-916A-2DADA5F25671}"/>
              </a:ext>
            </a:extLst>
          </p:cNvPr>
          <p:cNvSpPr>
            <a:spLocks noGrp="1"/>
          </p:cNvSpPr>
          <p:nvPr>
            <p:ph type="title"/>
          </p:nvPr>
        </p:nvSpPr>
        <p:spPr>
          <a:xfrm>
            <a:off x="640080" y="325369"/>
            <a:ext cx="4368602" cy="1956841"/>
          </a:xfrm>
        </p:spPr>
        <p:txBody>
          <a:bodyPr anchor="b">
            <a:normAutofit/>
          </a:bodyPr>
          <a:lstStyle/>
          <a:p>
            <a:r>
              <a:rPr lang="en-IN" sz="5400" dirty="0"/>
              <a:t>OBJECTIVE</a:t>
            </a:r>
          </a:p>
        </p:txBody>
      </p:sp>
      <p:sp>
        <p:nvSpPr>
          <p:cNvPr id="12"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80" y="2586994"/>
            <a:ext cx="3474720" cy="18288"/>
          </a:xfrm>
          <a:custGeom>
            <a:avLst/>
            <a:gdLst>
              <a:gd name="connsiteX0" fmla="*/ 0 w 3474720"/>
              <a:gd name="connsiteY0" fmla="*/ 0 h 18288"/>
              <a:gd name="connsiteX1" fmla="*/ 694944 w 3474720"/>
              <a:gd name="connsiteY1" fmla="*/ 0 h 18288"/>
              <a:gd name="connsiteX2" fmla="*/ 1355141 w 3474720"/>
              <a:gd name="connsiteY2" fmla="*/ 0 h 18288"/>
              <a:gd name="connsiteX3" fmla="*/ 2015338 w 3474720"/>
              <a:gd name="connsiteY3" fmla="*/ 0 h 18288"/>
              <a:gd name="connsiteX4" fmla="*/ 2779776 w 3474720"/>
              <a:gd name="connsiteY4" fmla="*/ 0 h 18288"/>
              <a:gd name="connsiteX5" fmla="*/ 3474720 w 3474720"/>
              <a:gd name="connsiteY5" fmla="*/ 0 h 18288"/>
              <a:gd name="connsiteX6" fmla="*/ 3474720 w 3474720"/>
              <a:gd name="connsiteY6" fmla="*/ 18288 h 18288"/>
              <a:gd name="connsiteX7" fmla="*/ 2779776 w 3474720"/>
              <a:gd name="connsiteY7" fmla="*/ 18288 h 18288"/>
              <a:gd name="connsiteX8" fmla="*/ 2189074 w 3474720"/>
              <a:gd name="connsiteY8" fmla="*/ 18288 h 18288"/>
              <a:gd name="connsiteX9" fmla="*/ 1528877 w 3474720"/>
              <a:gd name="connsiteY9" fmla="*/ 18288 h 18288"/>
              <a:gd name="connsiteX10" fmla="*/ 868680 w 3474720"/>
              <a:gd name="connsiteY10" fmla="*/ 18288 h 18288"/>
              <a:gd name="connsiteX11" fmla="*/ 0 w 3474720"/>
              <a:gd name="connsiteY11" fmla="*/ 18288 h 18288"/>
              <a:gd name="connsiteX12" fmla="*/ 0 w 347472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474720" h="18288" fill="none" extrusionOk="0">
                <a:moveTo>
                  <a:pt x="0" y="0"/>
                </a:moveTo>
                <a:cubicBezTo>
                  <a:pt x="224454" y="-14544"/>
                  <a:pt x="495407" y="26540"/>
                  <a:pt x="694944" y="0"/>
                </a:cubicBezTo>
                <a:cubicBezTo>
                  <a:pt x="894481" y="-26540"/>
                  <a:pt x="1130063" y="24713"/>
                  <a:pt x="1355141" y="0"/>
                </a:cubicBezTo>
                <a:cubicBezTo>
                  <a:pt x="1580219" y="-24713"/>
                  <a:pt x="1820099" y="26695"/>
                  <a:pt x="2015338" y="0"/>
                </a:cubicBezTo>
                <a:cubicBezTo>
                  <a:pt x="2210577" y="-26695"/>
                  <a:pt x="2402045" y="165"/>
                  <a:pt x="2779776" y="0"/>
                </a:cubicBezTo>
                <a:cubicBezTo>
                  <a:pt x="3157507" y="-165"/>
                  <a:pt x="3286859" y="-15571"/>
                  <a:pt x="3474720" y="0"/>
                </a:cubicBezTo>
                <a:cubicBezTo>
                  <a:pt x="3474286" y="7551"/>
                  <a:pt x="3474253" y="9822"/>
                  <a:pt x="3474720" y="18288"/>
                </a:cubicBezTo>
                <a:cubicBezTo>
                  <a:pt x="3233904" y="29845"/>
                  <a:pt x="2945134" y="-5256"/>
                  <a:pt x="2779776" y="18288"/>
                </a:cubicBezTo>
                <a:cubicBezTo>
                  <a:pt x="2614418" y="41832"/>
                  <a:pt x="2339768" y="22709"/>
                  <a:pt x="2189074" y="18288"/>
                </a:cubicBezTo>
                <a:cubicBezTo>
                  <a:pt x="2038380" y="13867"/>
                  <a:pt x="1817434" y="-4947"/>
                  <a:pt x="1528877" y="18288"/>
                </a:cubicBezTo>
                <a:cubicBezTo>
                  <a:pt x="1240320" y="41523"/>
                  <a:pt x="1042447" y="37198"/>
                  <a:pt x="868680" y="18288"/>
                </a:cubicBezTo>
                <a:cubicBezTo>
                  <a:pt x="694913" y="-622"/>
                  <a:pt x="233232" y="44909"/>
                  <a:pt x="0" y="18288"/>
                </a:cubicBezTo>
                <a:cubicBezTo>
                  <a:pt x="60" y="11696"/>
                  <a:pt x="66" y="3758"/>
                  <a:pt x="0" y="0"/>
                </a:cubicBezTo>
                <a:close/>
              </a:path>
              <a:path w="3474720" h="18288" stroke="0" extrusionOk="0">
                <a:moveTo>
                  <a:pt x="0" y="0"/>
                </a:moveTo>
                <a:cubicBezTo>
                  <a:pt x="202328" y="-14716"/>
                  <a:pt x="332722" y="-11499"/>
                  <a:pt x="625450" y="0"/>
                </a:cubicBezTo>
                <a:cubicBezTo>
                  <a:pt x="918178" y="11499"/>
                  <a:pt x="1096688" y="5123"/>
                  <a:pt x="1389888" y="0"/>
                </a:cubicBezTo>
                <a:cubicBezTo>
                  <a:pt x="1683088" y="-5123"/>
                  <a:pt x="1835981" y="-14038"/>
                  <a:pt x="1980590" y="0"/>
                </a:cubicBezTo>
                <a:cubicBezTo>
                  <a:pt x="2125199" y="14038"/>
                  <a:pt x="2396099" y="-7203"/>
                  <a:pt x="2571293" y="0"/>
                </a:cubicBezTo>
                <a:cubicBezTo>
                  <a:pt x="2746487" y="7203"/>
                  <a:pt x="3041609" y="-12036"/>
                  <a:pt x="3474720" y="0"/>
                </a:cubicBezTo>
                <a:cubicBezTo>
                  <a:pt x="3474638" y="4406"/>
                  <a:pt x="3474631" y="9982"/>
                  <a:pt x="3474720" y="18288"/>
                </a:cubicBezTo>
                <a:cubicBezTo>
                  <a:pt x="3324873" y="21876"/>
                  <a:pt x="3136771" y="12587"/>
                  <a:pt x="2814523" y="18288"/>
                </a:cubicBezTo>
                <a:cubicBezTo>
                  <a:pt x="2492275" y="23989"/>
                  <a:pt x="2294402" y="47111"/>
                  <a:pt x="2154326" y="18288"/>
                </a:cubicBezTo>
                <a:cubicBezTo>
                  <a:pt x="2014250" y="-10535"/>
                  <a:pt x="1820317" y="33903"/>
                  <a:pt x="1494130" y="18288"/>
                </a:cubicBezTo>
                <a:cubicBezTo>
                  <a:pt x="1167943" y="2673"/>
                  <a:pt x="948432" y="14868"/>
                  <a:pt x="729691" y="18288"/>
                </a:cubicBezTo>
                <a:cubicBezTo>
                  <a:pt x="510950" y="21708"/>
                  <a:pt x="264032" y="24354"/>
                  <a:pt x="0" y="18288"/>
                </a:cubicBezTo>
                <a:cubicBezTo>
                  <a:pt x="189" y="14288"/>
                  <a:pt x="-703" y="3747"/>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99BF5673-33DB-D9C0-26C9-B2C56A4BD834}"/>
              </a:ext>
            </a:extLst>
          </p:cNvPr>
          <p:cNvSpPr>
            <a:spLocks noGrp="1"/>
          </p:cNvSpPr>
          <p:nvPr>
            <p:ph idx="1"/>
          </p:nvPr>
        </p:nvSpPr>
        <p:spPr>
          <a:xfrm>
            <a:off x="640080" y="2872899"/>
            <a:ext cx="4243589" cy="3320668"/>
          </a:xfrm>
        </p:spPr>
        <p:txBody>
          <a:bodyPr>
            <a:normAutofit/>
          </a:bodyPr>
          <a:lstStyle/>
          <a:p>
            <a:r>
              <a:rPr lang="en-IN" sz="2200" dirty="0"/>
              <a:t>The goal is to figure out why and where there’s been a drop in market share and revenue for the AtliQ Grands hotel chain.</a:t>
            </a:r>
          </a:p>
          <a:p>
            <a:r>
              <a:rPr lang="en-IN" sz="2200" dirty="0"/>
              <a:t>We’ll delve into data to uncover insights into what’s behind the decline and devise strategies to reverse the trend.</a:t>
            </a:r>
          </a:p>
        </p:txBody>
      </p:sp>
      <p:pic>
        <p:nvPicPr>
          <p:cNvPr id="5" name="Picture 4" descr="A close-up of several sticky notes&#10;&#10;AI-generated content may be incorrect.">
            <a:extLst>
              <a:ext uri="{FF2B5EF4-FFF2-40B4-BE49-F238E27FC236}">
                <a16:creationId xmlns:a16="http://schemas.microsoft.com/office/drawing/2014/main" id="{E6450F10-4216-A0AC-27FC-E1945A253135}"/>
              </a:ext>
            </a:extLst>
          </p:cNvPr>
          <p:cNvPicPr>
            <a:picLocks noChangeAspect="1"/>
          </p:cNvPicPr>
          <p:nvPr/>
        </p:nvPicPr>
        <p:blipFill>
          <a:blip r:embed="rId2"/>
          <a:srcRect t="11621" r="-1" b="21830"/>
          <a:stretch/>
        </p:blipFill>
        <p:spPr>
          <a:xfrm>
            <a:off x="5311702" y="10"/>
            <a:ext cx="6878775" cy="68579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p:spPr>
      </p:pic>
    </p:spTree>
    <p:extLst>
      <p:ext uri="{BB962C8B-B14F-4D97-AF65-F5344CB8AC3E}">
        <p14:creationId xmlns:p14="http://schemas.microsoft.com/office/powerpoint/2010/main" val="166161610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5391C30-3AE1-DF07-EEF5-B8FD70EC442D}"/>
              </a:ext>
            </a:extLst>
          </p:cNvPr>
          <p:cNvSpPr>
            <a:spLocks noGrp="1"/>
          </p:cNvSpPr>
          <p:nvPr>
            <p:ph type="title"/>
          </p:nvPr>
        </p:nvSpPr>
        <p:spPr>
          <a:xfrm>
            <a:off x="838200" y="365125"/>
            <a:ext cx="10515600" cy="1325563"/>
          </a:xfrm>
        </p:spPr>
        <p:txBody>
          <a:bodyPr>
            <a:normAutofit/>
          </a:bodyPr>
          <a:lstStyle/>
          <a:p>
            <a:r>
              <a:rPr lang="en-IN" sz="5400" dirty="0"/>
              <a:t>Important Key Metrics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59264B12-426F-9153-5391-5B02039066AA}"/>
              </a:ext>
            </a:extLst>
          </p:cNvPr>
          <p:cNvSpPr>
            <a:spLocks noGrp="1"/>
          </p:cNvSpPr>
          <p:nvPr>
            <p:ph idx="1"/>
          </p:nvPr>
        </p:nvSpPr>
        <p:spPr>
          <a:xfrm>
            <a:off x="669036" y="1786759"/>
            <a:ext cx="10853927" cy="4960882"/>
          </a:xfrm>
        </p:spPr>
        <p:txBody>
          <a:bodyPr>
            <a:normAutofit/>
          </a:bodyPr>
          <a:lstStyle/>
          <a:p>
            <a:r>
              <a:rPr lang="en-IN" sz="2000" dirty="0"/>
              <a:t>Revenue: Total revenue realized from bookings.</a:t>
            </a:r>
          </a:p>
          <a:p>
            <a:r>
              <a:rPr lang="en-IN" sz="2000" dirty="0"/>
              <a:t>ADR(Average Daily Rate): Average revenue generated per room sold.</a:t>
            </a:r>
          </a:p>
          <a:p>
            <a:r>
              <a:rPr lang="en-IN" sz="2000" dirty="0"/>
              <a:t>RevPAR(Revenue Per Available Room): Average revenue generated per available room, whether or not they are occupied.</a:t>
            </a:r>
          </a:p>
          <a:p>
            <a:r>
              <a:rPr lang="en-IN" sz="2000" dirty="0"/>
              <a:t>DBRN(Daily Booked Room Nights): Average number of rooms booked per day over the given period.</a:t>
            </a:r>
          </a:p>
          <a:p>
            <a:r>
              <a:rPr lang="en-IN" sz="2000" dirty="0"/>
              <a:t>DSRN(Daily Sellable Room Nights): Average number of rooms ready for sale per day.</a:t>
            </a:r>
          </a:p>
          <a:p>
            <a:r>
              <a:rPr lang="en-IN" sz="2000" dirty="0"/>
              <a:t>DURN(Daily Utilized Room Nights): Average number of rooms actually utilized by customers per day.</a:t>
            </a:r>
          </a:p>
          <a:p>
            <a:r>
              <a:rPr lang="en-IN" sz="2000" dirty="0"/>
              <a:t>Occupancy %: Percentage of rooms occupied compared to the total capacity.</a:t>
            </a:r>
          </a:p>
          <a:p>
            <a:r>
              <a:rPr lang="en-IN" sz="2000" dirty="0"/>
              <a:t>Cancellation %: Percentage of bookings that were cancelled.</a:t>
            </a:r>
          </a:p>
          <a:p>
            <a:r>
              <a:rPr lang="en-IN" sz="2000" dirty="0"/>
              <a:t>Total Checked Out: Total number of successful check-outs.</a:t>
            </a:r>
          </a:p>
          <a:p>
            <a:r>
              <a:rPr lang="en-IN" sz="2000" dirty="0"/>
              <a:t>Total No Show Bookings: Total bookings were customers did not show up.</a:t>
            </a:r>
          </a:p>
          <a:p>
            <a:r>
              <a:rPr lang="en-IN" sz="2000" dirty="0"/>
              <a:t>Realization %: Percentage of successful check-outs from total bookings. </a:t>
            </a:r>
          </a:p>
          <a:p>
            <a:endParaRPr lang="en-IN" sz="1700" dirty="0"/>
          </a:p>
        </p:txBody>
      </p:sp>
    </p:spTree>
    <p:extLst>
      <p:ext uri="{BB962C8B-B14F-4D97-AF65-F5344CB8AC3E}">
        <p14:creationId xmlns:p14="http://schemas.microsoft.com/office/powerpoint/2010/main" val="32345539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Add-in_Banner">
            <a:extLst>
              <a:ext uri="{FF2B5EF4-FFF2-40B4-BE49-F238E27FC236}">
                <a16:creationId xmlns:a16="http://schemas.microsoft.com/office/drawing/2014/main" id="{3469E413-BCF5-4E2F-BE4B-EB617C589FA5}"/>
              </a:ext>
            </a:extLst>
          </p:cNvPr>
          <p:cNvSpPr txBox="1">
            <a:spLocks noGrp="1"/>
          </p:cNvSpPr>
          <p:nvPr>
            <p:ph type="ctrTitle"/>
          </p:nvPr>
        </p:nvSpPr>
        <p:spPr>
          <a:xfrm>
            <a:off x="0" y="351395"/>
            <a:ext cx="12192000" cy="640515"/>
          </a:xfrm>
          <a:prstGeom prst="rect">
            <a:avLst/>
          </a:prstGeom>
          <a:solidFill>
            <a:srgbClr val="494748">
              <a:alpha val="4706"/>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1332000" tIns="180000" rIns="216000" bIns="180000" numCol="1" spcCol="0" rtlCol="0" fromWordArt="0" anchor="ctr" anchorCtr="0" forceAA="0" compatLnSpc="1">
            <a:prstTxWarp prst="textNoShape">
              <a:avLst/>
            </a:prstTxWarp>
            <a:spAutoFit/>
          </a:bodyPr>
          <a:lstStyle/>
          <a:p>
            <a:pPr algn="l" rtl="0">
              <a:spcAft>
                <a:spcPts val="0"/>
              </a:spcAft>
            </a:pPr>
            <a:r>
              <a:rPr lang="en-GB" sz="1800" dirty="0">
                <a:solidFill>
                  <a:srgbClr val="000000"/>
                </a:solidFill>
                <a:effectLst/>
                <a:latin typeface="Segoe UI Light" panose="020B0502040204020203" pitchFamily="34" charset="0"/>
                <a:ea typeface="Calibri" panose="020F0502020204030204" pitchFamily="34" charset="0"/>
                <a:cs typeface="Segoe UI Light" panose="020B0502040204020203" pitchFamily="34" charset="0"/>
              </a:rPr>
              <a:t>Microsoft Power BI</a:t>
            </a:r>
            <a:endParaRPr lang="en-IE" sz="1200" dirty="0">
              <a:effectLst/>
              <a:latin typeface="Segoe UI Light" panose="020B0502040204020203" pitchFamily="34" charset="0"/>
              <a:ea typeface="Calibri" panose="020F0502020204030204" pitchFamily="34" charset="0"/>
              <a:cs typeface="Segoe UI Light" panose="020B0502040204020203" pitchFamily="34" charset="0"/>
            </a:endParaRPr>
          </a:p>
        </p:txBody>
      </p:sp>
      <p:pic>
        <p:nvPicPr>
          <p:cNvPr id="7" name="Add-in_Icon" descr="Icon for Microsoft Power BI.">
            <a:extLst>
              <a:ext uri="{FF2B5EF4-FFF2-40B4-BE49-F238E27FC236}">
                <a16:creationId xmlns:a16="http://schemas.microsoft.com/office/drawing/2014/main" id="{87D43E1C-7B4D-44A2-8E6D-6786349BFB58}"/>
              </a:ext>
            </a:extLst>
          </p:cNvPr>
          <p:cNvPicPr/>
          <p:nvPr/>
        </p:nvPicPr>
        <p:blipFill>
          <a:blip r:embed="rId2"/>
          <a:stretch>
            <a:fillRect/>
          </a:stretch>
        </p:blipFill>
        <p:spPr bwMode="auto">
          <a:xfrm>
            <a:off x="914400" y="530365"/>
            <a:ext cx="291465" cy="291465"/>
          </a:xfrm>
          <a:prstGeom prst="rect">
            <a:avLst/>
          </a:prstGeom>
          <a:noFill/>
        </p:spPr>
      </p:pic>
      <mc:AlternateContent xmlns:mc="http://schemas.openxmlformats.org/markup-compatibility/2006">
        <mc:Choice xmlns:we="http://schemas.microsoft.com/office/webextensions/webextension/2010/11" xmlns:pca="http://schemas.microsoft.com/office/powerpoint/2013/contentapp" Requires="we pca">
          <p:graphicFrame>
            <p:nvGraphicFramePr>
              <p:cNvPr id="2" name="Add-in" descr="Add-in content for Microsoft Power BI."/>
              <p:cNvGraphicFramePr>
                <a:graphicFrameLocks noGrp="1"/>
              </p:cNvGraphicFramePr>
              <p:nvPr>
                <p:extLst>
                  <p:ext uri="{D42A27DB-BD31-4B8C-83A1-F6EECF244321}">
                    <p14:modId xmlns:p14="http://schemas.microsoft.com/office/powerpoint/2010/main" val="3419322723"/>
                  </p:ext>
                </p:extLst>
              </p:nvPr>
            </p:nvGraphicFramePr>
            <p:xfrm>
              <a:off x="31530" y="0"/>
              <a:ext cx="12192000" cy="6858000"/>
            </p:xfrm>
            <a:graphic>
              <a:graphicData uri="http://schemas.microsoft.com/office/webextensions/webextension/2010/11">
                <we:webextensionref xmlns:we="http://schemas.microsoft.com/office/webextensions/webextension/2010/11" xmlns:r="http://schemas.openxmlformats.org/officeDocument/2006/relationships" r:id="rId3"/>
              </a:graphicData>
            </a:graphic>
          </p:graphicFrame>
        </mc:Choice>
        <mc:Fallback>
          <p:pic>
            <p:nvPicPr>
              <p:cNvPr id="2" name="Add-in" descr="Add-in content for Microsoft Power BI."/>
              <p:cNvPicPr>
                <a:picLocks noGrp="1" noRot="1" noChangeAspect="1" noMove="1" noResize="1" noEditPoints="1" noAdjustHandles="1" noChangeArrowheads="1" noChangeShapeType="1"/>
              </p:cNvPicPr>
              <p:nvPr/>
            </p:nvPicPr>
            <p:blipFill>
              <a:blip r:embed="rId4"/>
              <a:stretch>
                <a:fillRect/>
              </a:stretch>
            </p:blipFill>
            <p:spPr>
              <a:xfrm>
                <a:off x="31530" y="0"/>
                <a:ext cx="12192000" cy="6858000"/>
              </a:xfrm>
              <a:prstGeom prst="rect">
                <a:avLst/>
              </a:prstGeom>
            </p:spPr>
          </p:pic>
        </mc:Fallback>
      </mc:AlternateContent>
    </p:spTree>
    <p:extLst>
      <p:ext uri="{BB962C8B-B14F-4D97-AF65-F5344CB8AC3E}">
        <p14:creationId xmlns:p14="http://schemas.microsoft.com/office/powerpoint/2010/main" val="32118595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100EDD19-6802-4EC3-95CE-CFFAB042CF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597A23D-4077-B4BF-3287-D092839D5EBD}"/>
              </a:ext>
            </a:extLst>
          </p:cNvPr>
          <p:cNvSpPr>
            <a:spLocks noGrp="1"/>
          </p:cNvSpPr>
          <p:nvPr>
            <p:ph type="title"/>
          </p:nvPr>
        </p:nvSpPr>
        <p:spPr>
          <a:xfrm>
            <a:off x="838200" y="365125"/>
            <a:ext cx="10515600" cy="1325563"/>
          </a:xfrm>
        </p:spPr>
        <p:txBody>
          <a:bodyPr>
            <a:normAutofit/>
          </a:bodyPr>
          <a:lstStyle/>
          <a:p>
            <a:r>
              <a:rPr lang="en-IN" sz="5400"/>
              <a:t>Insights</a:t>
            </a:r>
          </a:p>
        </p:txBody>
      </p:sp>
      <p:sp>
        <p:nvSpPr>
          <p:cNvPr id="10" name="sketch line">
            <a:extLst>
              <a:ext uri="{FF2B5EF4-FFF2-40B4-BE49-F238E27FC236}">
                <a16:creationId xmlns:a16="http://schemas.microsoft.com/office/drawing/2014/main" id="{DB17E863-922E-4C26-BD64-E8FD41D286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69036" y="1677373"/>
            <a:ext cx="10853928" cy="18288"/>
          </a:xfrm>
          <a:custGeom>
            <a:avLst/>
            <a:gdLst>
              <a:gd name="connsiteX0" fmla="*/ 0 w 10853928"/>
              <a:gd name="connsiteY0" fmla="*/ 0 h 18288"/>
              <a:gd name="connsiteX1" fmla="*/ 461292 w 10853928"/>
              <a:gd name="connsiteY1" fmla="*/ 0 h 18288"/>
              <a:gd name="connsiteX2" fmla="*/ 1139662 w 10853928"/>
              <a:gd name="connsiteY2" fmla="*/ 0 h 18288"/>
              <a:gd name="connsiteX3" fmla="*/ 1926572 w 10853928"/>
              <a:gd name="connsiteY3" fmla="*/ 0 h 18288"/>
              <a:gd name="connsiteX4" fmla="*/ 2279325 w 10853928"/>
              <a:gd name="connsiteY4" fmla="*/ 0 h 18288"/>
              <a:gd name="connsiteX5" fmla="*/ 2632078 w 10853928"/>
              <a:gd name="connsiteY5" fmla="*/ 0 h 18288"/>
              <a:gd name="connsiteX6" fmla="*/ 3527527 w 10853928"/>
              <a:gd name="connsiteY6" fmla="*/ 0 h 18288"/>
              <a:gd name="connsiteX7" fmla="*/ 4205897 w 10853928"/>
              <a:gd name="connsiteY7" fmla="*/ 0 h 18288"/>
              <a:gd name="connsiteX8" fmla="*/ 4558650 w 10853928"/>
              <a:gd name="connsiteY8" fmla="*/ 0 h 18288"/>
              <a:gd name="connsiteX9" fmla="*/ 5237020 w 10853928"/>
              <a:gd name="connsiteY9" fmla="*/ 0 h 18288"/>
              <a:gd name="connsiteX10" fmla="*/ 6132469 w 10853928"/>
              <a:gd name="connsiteY10" fmla="*/ 0 h 18288"/>
              <a:gd name="connsiteX11" fmla="*/ 6702301 w 10853928"/>
              <a:gd name="connsiteY11" fmla="*/ 0 h 18288"/>
              <a:gd name="connsiteX12" fmla="*/ 7272132 w 10853928"/>
              <a:gd name="connsiteY12" fmla="*/ 0 h 18288"/>
              <a:gd name="connsiteX13" fmla="*/ 7950502 w 10853928"/>
              <a:gd name="connsiteY13" fmla="*/ 0 h 18288"/>
              <a:gd name="connsiteX14" fmla="*/ 8737412 w 10853928"/>
              <a:gd name="connsiteY14" fmla="*/ 0 h 18288"/>
              <a:gd name="connsiteX15" fmla="*/ 9524322 w 10853928"/>
              <a:gd name="connsiteY15" fmla="*/ 0 h 18288"/>
              <a:gd name="connsiteX16" fmla="*/ 10853928 w 10853928"/>
              <a:gd name="connsiteY16" fmla="*/ 0 h 18288"/>
              <a:gd name="connsiteX17" fmla="*/ 10853928 w 10853928"/>
              <a:gd name="connsiteY17" fmla="*/ 18288 h 18288"/>
              <a:gd name="connsiteX18" fmla="*/ 10392636 w 10853928"/>
              <a:gd name="connsiteY18" fmla="*/ 18288 h 18288"/>
              <a:gd name="connsiteX19" fmla="*/ 9497187 w 10853928"/>
              <a:gd name="connsiteY19" fmla="*/ 18288 h 18288"/>
              <a:gd name="connsiteX20" fmla="*/ 8818817 w 10853928"/>
              <a:gd name="connsiteY20" fmla="*/ 18288 h 18288"/>
              <a:gd name="connsiteX21" fmla="*/ 8466064 w 10853928"/>
              <a:gd name="connsiteY21" fmla="*/ 18288 h 18288"/>
              <a:gd name="connsiteX22" fmla="*/ 7787693 w 10853928"/>
              <a:gd name="connsiteY22" fmla="*/ 18288 h 18288"/>
              <a:gd name="connsiteX23" fmla="*/ 7217862 w 10853928"/>
              <a:gd name="connsiteY23" fmla="*/ 18288 h 18288"/>
              <a:gd name="connsiteX24" fmla="*/ 6648031 w 10853928"/>
              <a:gd name="connsiteY24" fmla="*/ 18288 h 18288"/>
              <a:gd name="connsiteX25" fmla="*/ 6078200 w 10853928"/>
              <a:gd name="connsiteY25" fmla="*/ 18288 h 18288"/>
              <a:gd name="connsiteX26" fmla="*/ 5508368 w 10853928"/>
              <a:gd name="connsiteY26" fmla="*/ 18288 h 18288"/>
              <a:gd name="connsiteX27" fmla="*/ 4721459 w 10853928"/>
              <a:gd name="connsiteY27" fmla="*/ 18288 h 18288"/>
              <a:gd name="connsiteX28" fmla="*/ 4043088 w 10853928"/>
              <a:gd name="connsiteY28" fmla="*/ 18288 h 18288"/>
              <a:gd name="connsiteX29" fmla="*/ 3690336 w 10853928"/>
              <a:gd name="connsiteY29" fmla="*/ 18288 h 18288"/>
              <a:gd name="connsiteX30" fmla="*/ 3120504 w 10853928"/>
              <a:gd name="connsiteY30" fmla="*/ 18288 h 18288"/>
              <a:gd name="connsiteX31" fmla="*/ 2333595 w 10853928"/>
              <a:gd name="connsiteY31" fmla="*/ 18288 h 18288"/>
              <a:gd name="connsiteX32" fmla="*/ 1872303 w 10853928"/>
              <a:gd name="connsiteY32" fmla="*/ 18288 h 18288"/>
              <a:gd name="connsiteX33" fmla="*/ 976854 w 10853928"/>
              <a:gd name="connsiteY33" fmla="*/ 18288 h 18288"/>
              <a:gd name="connsiteX34" fmla="*/ 0 w 10853928"/>
              <a:gd name="connsiteY34" fmla="*/ 18288 h 18288"/>
              <a:gd name="connsiteX35" fmla="*/ 0 w 10853928"/>
              <a:gd name="connsiteY35"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Lst>
            <a:rect l="l" t="t" r="r" b="b"/>
            <a:pathLst>
              <a:path w="10853928" h="18288" fill="none" extrusionOk="0">
                <a:moveTo>
                  <a:pt x="0" y="0"/>
                </a:moveTo>
                <a:cubicBezTo>
                  <a:pt x="146993" y="-19076"/>
                  <a:pt x="347684" y="-4790"/>
                  <a:pt x="461292" y="0"/>
                </a:cubicBezTo>
                <a:cubicBezTo>
                  <a:pt x="574900" y="4790"/>
                  <a:pt x="808367" y="19821"/>
                  <a:pt x="1139662" y="0"/>
                </a:cubicBezTo>
                <a:cubicBezTo>
                  <a:pt x="1470957" y="-19821"/>
                  <a:pt x="1627405" y="5721"/>
                  <a:pt x="1926572" y="0"/>
                </a:cubicBezTo>
                <a:cubicBezTo>
                  <a:pt x="2225739" y="-5721"/>
                  <a:pt x="2137730" y="-3235"/>
                  <a:pt x="2279325" y="0"/>
                </a:cubicBezTo>
                <a:cubicBezTo>
                  <a:pt x="2420920" y="3235"/>
                  <a:pt x="2456518" y="9685"/>
                  <a:pt x="2632078" y="0"/>
                </a:cubicBezTo>
                <a:cubicBezTo>
                  <a:pt x="2807638" y="-9685"/>
                  <a:pt x="3211516" y="-43007"/>
                  <a:pt x="3527527" y="0"/>
                </a:cubicBezTo>
                <a:cubicBezTo>
                  <a:pt x="3843538" y="43007"/>
                  <a:pt x="4058833" y="22042"/>
                  <a:pt x="4205897" y="0"/>
                </a:cubicBezTo>
                <a:cubicBezTo>
                  <a:pt x="4352961" y="-22042"/>
                  <a:pt x="4474805" y="-11846"/>
                  <a:pt x="4558650" y="0"/>
                </a:cubicBezTo>
                <a:cubicBezTo>
                  <a:pt x="4642495" y="11846"/>
                  <a:pt x="5041928" y="-6069"/>
                  <a:pt x="5237020" y="0"/>
                </a:cubicBezTo>
                <a:cubicBezTo>
                  <a:pt x="5432112" y="6069"/>
                  <a:pt x="5943266" y="-17479"/>
                  <a:pt x="6132469" y="0"/>
                </a:cubicBezTo>
                <a:cubicBezTo>
                  <a:pt x="6321672" y="17479"/>
                  <a:pt x="6483872" y="26234"/>
                  <a:pt x="6702301" y="0"/>
                </a:cubicBezTo>
                <a:cubicBezTo>
                  <a:pt x="6920730" y="-26234"/>
                  <a:pt x="6991194" y="-15156"/>
                  <a:pt x="7272132" y="0"/>
                </a:cubicBezTo>
                <a:cubicBezTo>
                  <a:pt x="7553070" y="15156"/>
                  <a:pt x="7684444" y="-32961"/>
                  <a:pt x="7950502" y="0"/>
                </a:cubicBezTo>
                <a:cubicBezTo>
                  <a:pt x="8216560" y="32961"/>
                  <a:pt x="8493290" y="-10491"/>
                  <a:pt x="8737412" y="0"/>
                </a:cubicBezTo>
                <a:cubicBezTo>
                  <a:pt x="8981534" y="10491"/>
                  <a:pt x="9191586" y="-13899"/>
                  <a:pt x="9524322" y="0"/>
                </a:cubicBezTo>
                <a:cubicBezTo>
                  <a:pt x="9857058" y="13899"/>
                  <a:pt x="10297509" y="7485"/>
                  <a:pt x="10853928" y="0"/>
                </a:cubicBezTo>
                <a:cubicBezTo>
                  <a:pt x="10854574" y="4451"/>
                  <a:pt x="10854418" y="9226"/>
                  <a:pt x="10853928" y="18288"/>
                </a:cubicBezTo>
                <a:cubicBezTo>
                  <a:pt x="10691638" y="28522"/>
                  <a:pt x="10574319" y="29578"/>
                  <a:pt x="10392636" y="18288"/>
                </a:cubicBezTo>
                <a:cubicBezTo>
                  <a:pt x="10210953" y="6998"/>
                  <a:pt x="9836277" y="-16742"/>
                  <a:pt x="9497187" y="18288"/>
                </a:cubicBezTo>
                <a:cubicBezTo>
                  <a:pt x="9158097" y="53318"/>
                  <a:pt x="9119479" y="30714"/>
                  <a:pt x="8818817" y="18288"/>
                </a:cubicBezTo>
                <a:cubicBezTo>
                  <a:pt x="8518155" y="5863"/>
                  <a:pt x="8640037" y="6483"/>
                  <a:pt x="8466064" y="18288"/>
                </a:cubicBezTo>
                <a:cubicBezTo>
                  <a:pt x="8292091" y="30093"/>
                  <a:pt x="7997656" y="18914"/>
                  <a:pt x="7787693" y="18288"/>
                </a:cubicBezTo>
                <a:cubicBezTo>
                  <a:pt x="7577730" y="17662"/>
                  <a:pt x="7412468" y="21416"/>
                  <a:pt x="7217862" y="18288"/>
                </a:cubicBezTo>
                <a:cubicBezTo>
                  <a:pt x="7023256" y="15160"/>
                  <a:pt x="6898018" y="14824"/>
                  <a:pt x="6648031" y="18288"/>
                </a:cubicBezTo>
                <a:cubicBezTo>
                  <a:pt x="6398044" y="21752"/>
                  <a:pt x="6254402" y="38625"/>
                  <a:pt x="6078200" y="18288"/>
                </a:cubicBezTo>
                <a:cubicBezTo>
                  <a:pt x="5901998" y="-2049"/>
                  <a:pt x="5622886" y="3213"/>
                  <a:pt x="5508368" y="18288"/>
                </a:cubicBezTo>
                <a:cubicBezTo>
                  <a:pt x="5393850" y="33363"/>
                  <a:pt x="5036260" y="26830"/>
                  <a:pt x="4721459" y="18288"/>
                </a:cubicBezTo>
                <a:cubicBezTo>
                  <a:pt x="4406658" y="9746"/>
                  <a:pt x="4239221" y="41551"/>
                  <a:pt x="4043088" y="18288"/>
                </a:cubicBezTo>
                <a:cubicBezTo>
                  <a:pt x="3846955" y="-4975"/>
                  <a:pt x="3818802" y="34658"/>
                  <a:pt x="3690336" y="18288"/>
                </a:cubicBezTo>
                <a:cubicBezTo>
                  <a:pt x="3561870" y="1918"/>
                  <a:pt x="3265491" y="42194"/>
                  <a:pt x="3120504" y="18288"/>
                </a:cubicBezTo>
                <a:cubicBezTo>
                  <a:pt x="2975517" y="-5618"/>
                  <a:pt x="2720254" y="36673"/>
                  <a:pt x="2333595" y="18288"/>
                </a:cubicBezTo>
                <a:cubicBezTo>
                  <a:pt x="1946936" y="-97"/>
                  <a:pt x="2097241" y="5776"/>
                  <a:pt x="1872303" y="18288"/>
                </a:cubicBezTo>
                <a:cubicBezTo>
                  <a:pt x="1647365" y="30800"/>
                  <a:pt x="1282708" y="45380"/>
                  <a:pt x="976854" y="18288"/>
                </a:cubicBezTo>
                <a:cubicBezTo>
                  <a:pt x="671000" y="-8804"/>
                  <a:pt x="408401" y="-12775"/>
                  <a:pt x="0" y="18288"/>
                </a:cubicBezTo>
                <a:cubicBezTo>
                  <a:pt x="-213" y="9468"/>
                  <a:pt x="187" y="4459"/>
                  <a:pt x="0" y="0"/>
                </a:cubicBezTo>
                <a:close/>
              </a:path>
              <a:path w="10853928" h="18288" stroke="0" extrusionOk="0">
                <a:moveTo>
                  <a:pt x="0" y="0"/>
                </a:moveTo>
                <a:cubicBezTo>
                  <a:pt x="267322" y="15284"/>
                  <a:pt x="415388" y="-21048"/>
                  <a:pt x="569831" y="0"/>
                </a:cubicBezTo>
                <a:cubicBezTo>
                  <a:pt x="724274" y="21048"/>
                  <a:pt x="769333" y="-2353"/>
                  <a:pt x="922584" y="0"/>
                </a:cubicBezTo>
                <a:cubicBezTo>
                  <a:pt x="1075835" y="2353"/>
                  <a:pt x="1399490" y="-145"/>
                  <a:pt x="1818033" y="0"/>
                </a:cubicBezTo>
                <a:cubicBezTo>
                  <a:pt x="2236576" y="145"/>
                  <a:pt x="2145330" y="5482"/>
                  <a:pt x="2387864" y="0"/>
                </a:cubicBezTo>
                <a:cubicBezTo>
                  <a:pt x="2630398" y="-5482"/>
                  <a:pt x="2793207" y="18487"/>
                  <a:pt x="2957695" y="0"/>
                </a:cubicBezTo>
                <a:cubicBezTo>
                  <a:pt x="3122183" y="-18487"/>
                  <a:pt x="3579141" y="19003"/>
                  <a:pt x="3853144" y="0"/>
                </a:cubicBezTo>
                <a:cubicBezTo>
                  <a:pt x="4127147" y="-19003"/>
                  <a:pt x="4209857" y="12211"/>
                  <a:pt x="4314436" y="0"/>
                </a:cubicBezTo>
                <a:cubicBezTo>
                  <a:pt x="4419015" y="-12211"/>
                  <a:pt x="4762459" y="-17220"/>
                  <a:pt x="5209885" y="0"/>
                </a:cubicBezTo>
                <a:cubicBezTo>
                  <a:pt x="5657311" y="17220"/>
                  <a:pt x="5692663" y="-3290"/>
                  <a:pt x="6105335" y="0"/>
                </a:cubicBezTo>
                <a:cubicBezTo>
                  <a:pt x="6518007" y="3290"/>
                  <a:pt x="6455516" y="-5124"/>
                  <a:pt x="6783705" y="0"/>
                </a:cubicBezTo>
                <a:cubicBezTo>
                  <a:pt x="7111894" y="5124"/>
                  <a:pt x="7441941" y="-17829"/>
                  <a:pt x="7679154" y="0"/>
                </a:cubicBezTo>
                <a:cubicBezTo>
                  <a:pt x="7916367" y="17829"/>
                  <a:pt x="8102967" y="-24363"/>
                  <a:pt x="8248985" y="0"/>
                </a:cubicBezTo>
                <a:cubicBezTo>
                  <a:pt x="8395003" y="24363"/>
                  <a:pt x="8552393" y="25505"/>
                  <a:pt x="8818817" y="0"/>
                </a:cubicBezTo>
                <a:cubicBezTo>
                  <a:pt x="9085241" y="-25505"/>
                  <a:pt x="9411308" y="38000"/>
                  <a:pt x="9605726" y="0"/>
                </a:cubicBezTo>
                <a:cubicBezTo>
                  <a:pt x="9800144" y="-38000"/>
                  <a:pt x="10006468" y="-25741"/>
                  <a:pt x="10175558" y="0"/>
                </a:cubicBezTo>
                <a:cubicBezTo>
                  <a:pt x="10344648" y="25741"/>
                  <a:pt x="10696282" y="695"/>
                  <a:pt x="10853928" y="0"/>
                </a:cubicBezTo>
                <a:cubicBezTo>
                  <a:pt x="10853521" y="8690"/>
                  <a:pt x="10853774" y="14141"/>
                  <a:pt x="10853928" y="18288"/>
                </a:cubicBezTo>
                <a:cubicBezTo>
                  <a:pt x="10608124" y="24255"/>
                  <a:pt x="10343415" y="22307"/>
                  <a:pt x="10067018" y="18288"/>
                </a:cubicBezTo>
                <a:cubicBezTo>
                  <a:pt x="9790621" y="14270"/>
                  <a:pt x="9843266" y="3564"/>
                  <a:pt x="9714266" y="18288"/>
                </a:cubicBezTo>
                <a:cubicBezTo>
                  <a:pt x="9585266" y="33012"/>
                  <a:pt x="9379484" y="1875"/>
                  <a:pt x="9252974" y="18288"/>
                </a:cubicBezTo>
                <a:cubicBezTo>
                  <a:pt x="9126464" y="34701"/>
                  <a:pt x="8580678" y="-4904"/>
                  <a:pt x="8357525" y="18288"/>
                </a:cubicBezTo>
                <a:cubicBezTo>
                  <a:pt x="8134372" y="41480"/>
                  <a:pt x="7903199" y="26458"/>
                  <a:pt x="7679154" y="18288"/>
                </a:cubicBezTo>
                <a:cubicBezTo>
                  <a:pt x="7455109" y="10118"/>
                  <a:pt x="7435944" y="27109"/>
                  <a:pt x="7217862" y="18288"/>
                </a:cubicBezTo>
                <a:cubicBezTo>
                  <a:pt x="6999780" y="9467"/>
                  <a:pt x="6680409" y="18985"/>
                  <a:pt x="6539492" y="18288"/>
                </a:cubicBezTo>
                <a:cubicBezTo>
                  <a:pt x="6398575" y="17592"/>
                  <a:pt x="6312077" y="33018"/>
                  <a:pt x="6186739" y="18288"/>
                </a:cubicBezTo>
                <a:cubicBezTo>
                  <a:pt x="6061401" y="3558"/>
                  <a:pt x="5947033" y="12075"/>
                  <a:pt x="5833986" y="18288"/>
                </a:cubicBezTo>
                <a:cubicBezTo>
                  <a:pt x="5720939" y="24501"/>
                  <a:pt x="5482226" y="8586"/>
                  <a:pt x="5155616" y="18288"/>
                </a:cubicBezTo>
                <a:cubicBezTo>
                  <a:pt x="4829006" y="27991"/>
                  <a:pt x="4841274" y="29316"/>
                  <a:pt x="4694324" y="18288"/>
                </a:cubicBezTo>
                <a:cubicBezTo>
                  <a:pt x="4547374" y="7260"/>
                  <a:pt x="4077675" y="7013"/>
                  <a:pt x="3907414" y="18288"/>
                </a:cubicBezTo>
                <a:cubicBezTo>
                  <a:pt x="3737153" y="29564"/>
                  <a:pt x="3538393" y="21630"/>
                  <a:pt x="3446122" y="18288"/>
                </a:cubicBezTo>
                <a:cubicBezTo>
                  <a:pt x="3353851" y="14946"/>
                  <a:pt x="2990320" y="-8091"/>
                  <a:pt x="2659212" y="18288"/>
                </a:cubicBezTo>
                <a:cubicBezTo>
                  <a:pt x="2328104" y="44667"/>
                  <a:pt x="2427653" y="9607"/>
                  <a:pt x="2306460" y="18288"/>
                </a:cubicBezTo>
                <a:cubicBezTo>
                  <a:pt x="2185267" y="26969"/>
                  <a:pt x="1719763" y="3717"/>
                  <a:pt x="1519550" y="18288"/>
                </a:cubicBezTo>
                <a:cubicBezTo>
                  <a:pt x="1319337" y="32860"/>
                  <a:pt x="1167371" y="17040"/>
                  <a:pt x="1058258" y="18288"/>
                </a:cubicBezTo>
                <a:cubicBezTo>
                  <a:pt x="949145" y="19536"/>
                  <a:pt x="780234" y="31447"/>
                  <a:pt x="705505" y="18288"/>
                </a:cubicBezTo>
                <a:cubicBezTo>
                  <a:pt x="630776" y="5129"/>
                  <a:pt x="215796" y="30056"/>
                  <a:pt x="0" y="18288"/>
                </a:cubicBezTo>
                <a:cubicBezTo>
                  <a:pt x="-53" y="11301"/>
                  <a:pt x="-649" y="7756"/>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F49956C3-8034-3AF0-5031-20E109BA64DA}"/>
              </a:ext>
            </a:extLst>
          </p:cNvPr>
          <p:cNvSpPr>
            <a:spLocks noGrp="1"/>
          </p:cNvSpPr>
          <p:nvPr>
            <p:ph idx="1"/>
          </p:nvPr>
        </p:nvSpPr>
        <p:spPr>
          <a:xfrm>
            <a:off x="838200" y="1929384"/>
            <a:ext cx="10515600" cy="4251960"/>
          </a:xfrm>
        </p:spPr>
        <p:txBody>
          <a:bodyPr>
            <a:normAutofit/>
          </a:bodyPr>
          <a:lstStyle/>
          <a:p>
            <a:r>
              <a:rPr lang="en-IN" sz="2200" dirty="0"/>
              <a:t>Mumbai generates the hights revenue (668M) among all the cities, where as Delhi is in lowest (294M).</a:t>
            </a:r>
          </a:p>
          <a:p>
            <a:r>
              <a:rPr lang="en-IN" sz="2200" dirty="0"/>
              <a:t>However, Delhi tops both in occupancy and rating.</a:t>
            </a:r>
          </a:p>
          <a:p>
            <a:r>
              <a:rPr lang="en-IN" sz="2200" dirty="0"/>
              <a:t>AtliQ Exotica performs better compared to all properties with revenue(320M), rating 3.62, occupancy% is 57.3 and Cancellation Rate is 24.4%.</a:t>
            </a:r>
          </a:p>
          <a:p>
            <a:r>
              <a:rPr lang="en-IN" sz="2200" dirty="0"/>
              <a:t>Other travel platforms are the primary booking source, generating 40% of total bookings and revenue. Direct offline booking contributes the least to bookings and revenue generation with 5%.</a:t>
            </a:r>
          </a:p>
          <a:p>
            <a:r>
              <a:rPr lang="en-IN" sz="2200" dirty="0"/>
              <a:t>The elite room generates more revenue but standards are lacking there.</a:t>
            </a:r>
          </a:p>
          <a:p>
            <a:r>
              <a:rPr lang="en-IN" sz="2200" dirty="0"/>
              <a:t>Weekdays brought the highest revenue amounting to a total of 1.18bn</a:t>
            </a:r>
          </a:p>
          <a:p>
            <a:r>
              <a:rPr lang="en-IN" sz="2200" dirty="0"/>
              <a:t>Ratio of revenue for Luxury segment to business segment is 62:38.</a:t>
            </a:r>
          </a:p>
          <a:p>
            <a:endParaRPr lang="en-IN" sz="2200" dirty="0"/>
          </a:p>
          <a:p>
            <a:endParaRPr lang="en-IN" sz="2200" dirty="0"/>
          </a:p>
        </p:txBody>
      </p:sp>
    </p:spTree>
    <p:extLst>
      <p:ext uri="{BB962C8B-B14F-4D97-AF65-F5344CB8AC3E}">
        <p14:creationId xmlns:p14="http://schemas.microsoft.com/office/powerpoint/2010/main" val="1750646009"/>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FILE_NAME_PARSED_KEY" val="TRUE"/>
</p:tagLst>
</file>

<file path=ppt/theme/theme1.xml><?xml version="1.0" encoding="utf-8"?>
<a:theme xmlns:a="http://schemas.openxmlformats.org/drawingml/2006/main" name="Office 2013 - 2022 Theme">
  <a:themeElements>
    <a:clrScheme name="Office 2013 - 2022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2013 - 2022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2013 - 2022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2013 - 2022 Theme" id="{62F939B6-93AF-4DB8-9C6B-D6C7DFDC589F}" vid="{4F46216B-77A9-411A-B9D3-5023FCB70208}"/>
    </a:ext>
  </a:extLst>
</a:theme>
</file>

<file path=ppt/webextensions/webextension1.xml><?xml version="1.0" encoding="utf-8"?>
<we:webextension xmlns:we="http://schemas.microsoft.com/office/webextensions/webextension/2010/11" id="{179fb3ac-249a-4f22-80c2-c88edb22f1a6}">
  <we:reference id="WA200003233" version="2.0.0.3" store="en-GB" storeType="OMEX"/>
  <we:alternateReferences/>
  <we:properties>
    <we:property name="Microsoft.Office.CampaignId" value="&quot;none&quot;"/>
    <we:property name="artifactViewState" value="&quot;live&quot;"/>
    <we:property name="backgroundColor" value="&quot;#000000&quot;"/>
    <we:property name="bookmark" value="&quot;H4sIAAAAAAAAA+1aWW/bOBD+K4aARV+CgpdIsW+N26c9GjRFXxZBwGOUqJFFr44k3iD/fUeS3dSuY2e9jaNkC+TBJscz3xzkNyRzE/msmuZm9oeZQPQmOgzhYmLKixGNDqKiH2OeEaM4KJIkVhDGlfI4G6Z1FooqenMT1aY8g/pzVjUmbxXh4J8nB5HJ8yNz1n5LTV7BQTSFsgqFybO/oRfGqbps4PYggutpHkrTqjyuTQ2t2ksUx+8Igb7maNG4OruEY3B1P6oo00QAlzK14BMPjFgUq3qBDtlakVZ1Z34citpkBZrpZDnxTMdOeq19bDVw0sFIs7yei9jZ++tpid6hz7NpG5y3/tIUDtqAoAslVD3im+h3MFVTdgreL00ch6Z08BHSbqqos3qGei5gdjrpf1JFtxiQozJguLq548Y5qNImH7XpyYqzXuI8XI1LwFj56A25PcGRCufyeWjvvPzUI3Wm7NJmv2B8Wm/wB6H0UB7OOofeZeUisuxgBfNjO4PoUUoZEjPjsNqIJD5NUi7pIBLwKdQmH7nWTp6DH9nnn4YNLs2TQWMVW0Ip/qWpBKGNHlAyijCqMPIvJxVrHOoTIU0cS6FwV0pAutRyJfyAErFhSzr4CmeMQ2ehzBxmYRXROOTNpHgooBRJ4HQp6d8gmo+fVsggzU4l4UPR1ONzU9aDKYylbXJBgij15Ruam8e3R/eYAcWKRAlGE0sgButiTi0TVni7tST3XAPY1NRpKCcb63Jgy+S5cZlB2Z+LZUPlzZeLkk4SGUtNnEm0VNYMqa8Zn4O7wEr40NTPnkWXfekJlOABQFAjvVUaTzDeEL6dQH/cbuWzyel5qCH/DrJrBfZDmxtALFbDUwOZzj+edsfO/aEpQ5h8B6YdPHW5qYayYY/N1Gytl/8tnW3ewgZLsE8B7AEHp/3CensJpTmD0UdTI55dGGiaXYb6k7E5rPLQWv7/GK6qHbh/6z5+0l9jmaJaXGL1ZsqQd596w9iV5HDZamnn/mqgnKGlbv7OwutOJYpmFYLMzbRqQ9FeleGQhw7SrzB7HDdaq0dZUSxMtvVwL84Fe+wb6x1r/Su8yySzZ9CrDPcw5B0/vf6GkO5BvawJhfAndYts4c9nkzdtIRZNni/uFrTyEihjjDOmgPMkFntujXx72bsSKG9mo87YU+9NW8nu54XCLkntj0U8VpRJRn2iIIk9BeLV8+jL91F6H5xrkEvcbPTLTqeyvKkwiuAPTTmU8lt26bFqbwtHt+OaSPAmVpbLVFgdEy66A/nGiGYT7FKWo9jqMl4Y4QQjsSDMEc8SL3bVFaeWKK20sIJyi8qoh111USVTSKzkVNKYaMep2xlXgqiI5qlRQhhjCdN6+33fIM5Gz+z24s6Rnp9tmvA4lpSA00aDSpUd0iPMC3iOXEOJrYSnxpmUE9wbFIg49l7KATRGk8lkNNupzqs8c1AuBTyaQHnWBRFNmc6ReYeaQT8f+u0HOj9vot8y9L3X3fWSqPbVIdRXAMWrNnLz2N2TRbqaxR8cknv5ZNH3/rBO5qvJeR+jqeDMMZtIMDQVTPR6Nuajhuvahuvv91qQWnLvNJCEcUWFpW5nbrI20djUU8OlN15bToTeqqs6N9M1upiNpdApA+Y9pDQxCrZvRY+/IrD4LkZFGNKSeIe/8OFqaU3spzDvgtFXplOMpVQqxVSceElZqtwec/Zf3+lecAZ3e0hSSSK9omlKrUp4wjGjfGj53P3t/YVnc+UNXfmEIFcQRwj3iSRgYfuj4BOefl9w+h50auySts610NQVtu1wZApY42J3I+zBb3Gz+w/Jrx7e3v4DByeQvZkpAAA=&quot;"/>
    <we:property name="creatorSessionId" value="&quot;cfc0c64e-ec6e-4566-b5e8-d9f155f804f9&quot;"/>
    <we:property name="creatorTenantId" value="&quot;c6e549b3-5f45-4032-aae9-d4244dc5b2c4&quot;"/>
    <we:property name="creatorUserId" value="&quot;10032004322743D4&quot;"/>
    <we:property name="datasetId" value="&quot;1927d64d-d258-4bcb-8c74-2aebf093d0e6&quot;"/>
    <we:property name="embedUrl" value="&quot;/reportEmbed?reportId=b26e39a5-5d03-4066-a595-1f3675b75dab&amp;config=eyJjbHVzdGVyVXJsIjoiaHR0cHM6Ly9XQUJJLUlORElBLUNFTlRSQUwtQS1QUklNQVJZLXJlZGlyZWN0LmFuYWx5c2lzLndpbmRvd3MubmV0IiwiZW1iZWRGZWF0dXJlcyI6eyJ1c2FnZU1ldHJpY3NWTmV4dCI6dHJ1ZX19&amp;disableSensitivityBanner=true&quot;"/>
    <we:property name="initialStateBookmark" value="&quot;H4sIAAAAAAAAA52T32scIRDH/5Xi81LWVU/NW1r6lOYHSclLCGXU8WrjrcuuF5oe979X9y6EEsLBvujM1/EzP2B2xIVpiPByBRskZ+RLSk8bGJ8+UdKQ/qhdX19cnt9e/Lw6v/xW5DTkkPqJnO1IhnGN+T5MW4iVUMSHx4ZAjDewrp6HOGFDBhyn1EMMf/EQXJ7yuMV9Q/DPENMIFXmXIWPFPpfw4pfc9DMrGcHm8Ix3aPNBvcUhjfnVb8h0sOaS/n+rsDnh19RnCH0BV42tREsp1cox6HQrlWa26lPo1/FY4tvfHy9DncP0C8pd+je/C71y9vvSgJaIHYAS3gqPLbVCtSdZYVPm856F3CnkLS9EJqTglgm3lOUoSEDh29YIaZnSwtClLOqoQaTeOYmdWMnO42opSxsKXmrDPDdIgWsqT/f4weyVpsJSQzlXyvrWS4q4lNVRw13XGaXYSkpmWq74MtaMe1PIBsuWVCNt8zSAxRvoi/+wI8OYymrkgHNcWQXoHbqjPdb7e8g4HhLfQ9zWnPNOkTlJqSWYiCc+1E0jc1mP9fgHN7BC6fQDAAA=&quot;"/>
    <we:property name="isFiltersActionButtonVisible" value="true"/>
    <we:property name="isVisualContainerHeaderHidden" value="false"/>
    <we:property name="pageDisplayName" value="&quot;Booking Overview&quot;"/>
    <we:property name="pageName" value="&quot;712904e366fbed8de20b&quot;"/>
    <we:property name="reportEmbeddedTime" value="&quot;2025-02-14T14:58:48.982Z&quot;"/>
    <we:property name="reportName" value="&quot;AtliQ Hospitality Analysis&quot;"/>
    <we:property name="reportState" value="&quot;CONNECTED&quot;"/>
    <we:property name="reportUrl" value="&quot;/groups/me/reports/b26e39a5-5d03-4066-a595-1f3675b75dab/712904e366fbed8de20b?bookmarkGuid=6c31ecca-42f8-434b-8542-1fc3d534d2c0&amp;bookmarkUsage=1&amp;ctid=c6e549b3-5f45-4032-aae9-d4244dc5b2c4&amp;fromEntryPoint=export&amp;pbi_source=storytelling_addin&quot;"/>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CD401524DC532D42A0E0ED886331A72B" ma:contentTypeVersion="15" ma:contentTypeDescription="Create a new document." ma:contentTypeScope="" ma:versionID="aba17d7263e5a17e1efe42a3571abb41">
  <xsd:schema xmlns:xsd="http://www.w3.org/2001/XMLSchema" xmlns:xs="http://www.w3.org/2001/XMLSchema" xmlns:p="http://schemas.microsoft.com/office/2006/metadata/properties" xmlns:ns2="f577acbf-5b0b-4b4f-9948-268e97f8d3a4" xmlns:ns3="b1e4d6ee-9f6f-43f8-a618-24f3d84da28f" targetNamespace="http://schemas.microsoft.com/office/2006/metadata/properties" ma:root="true" ma:fieldsID="e4e3c9c8ed1c3d723d02c9f1cb24d19a" ns2:_="" ns3:_="">
    <xsd:import namespace="f577acbf-5b0b-4b4f-9948-268e97f8d3a4"/>
    <xsd:import namespace="b1e4d6ee-9f6f-43f8-a618-24f3d84da28f"/>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3:LastSharedByUser" minOccurs="0"/>
                <xsd:element ref="ns3:LastSharedByTime" minOccurs="0"/>
                <xsd:element ref="ns2:Document_x0020_Purpose" minOccurs="0"/>
                <xsd:element ref="ns2:Initiatives" minOccurs="0"/>
                <xsd:element ref="ns2:MediaServiceDateTaken" minOccurs="0"/>
                <xsd:element ref="ns2:MediaServiceAutoTags" minOccurs="0"/>
                <xsd:element ref="ns2:MediaServiceOCR" minOccurs="0"/>
                <xsd:element ref="ns2:MediaServiceLocation" minOccurs="0"/>
                <xsd:element ref="ns2:MediaServiceEventHashCode" minOccurs="0"/>
                <xsd:element ref="ns2:MediaServiceGenerationTime"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f577acbf-5b0b-4b4f-9948-268e97f8d3a4"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Document_x0020_Purpose" ma:index="14" nillable="true" ma:displayName="Document Purpose" ma:default="Informational" ma:format="Dropdown" ma:internalName="Document_x0020_Purpose">
      <xsd:simpleType>
        <xsd:restriction base="dms:Choice">
          <xsd:enumeration value="Informational"/>
          <xsd:enumeration value="Feature Spec"/>
          <xsd:enumeration value="Engineering Design"/>
          <xsd:enumeration value="Planning"/>
        </xsd:restriction>
      </xsd:simpleType>
    </xsd:element>
    <xsd:element name="Initiatives" ma:index="15" nillable="true" ma:displayName="Initiatives" ma:description="List of initiatives related to this document" ma:internalName="Initiatives">
      <xsd:complexType>
        <xsd:complexContent>
          <xsd:extension base="dms:MultiChoice">
            <xsd:sequence>
              <xsd:element name="Value" maxOccurs="unbounded" minOccurs="0" nillable="true">
                <xsd:simpleType>
                  <xsd:restriction base="dms:Choice">
                    <xsd:enumeration value="Add-in MAU"/>
                    <xsd:enumeration value="Custom Functions"/>
                    <xsd:enumeration value="Data &amp; Analytics"/>
                    <xsd:enumeration value="DevEx: Portals &amp; Programs"/>
                    <xsd:enumeration value="DevEx: Tools &amp; Libraries"/>
                    <xsd:enumeration value="Engineering"/>
                    <xsd:enumeration value="Excel API"/>
                    <xsd:enumeration value="In-Market Support"/>
                    <xsd:enumeration value="Maker Access"/>
                    <xsd:enumeration value="SDX Runtime &amp; Partners"/>
                    <xsd:enumeration value="SDX Service Delivery"/>
                    <xsd:enumeration value="SDX API &amp; Pipeline"/>
                    <xsd:enumeration value="Shield &amp; OCE"/>
                  </xsd:restriction>
                </xsd:simpleType>
              </xsd:element>
            </xsd:sequence>
          </xsd:extension>
        </xsd:complexContent>
      </xsd:complexType>
    </xsd:element>
    <xsd:element name="MediaServiceDateTaken" ma:index="16" nillable="true" ma:displayName="MediaServiceDateTaken" ma:hidden="true" ma:internalName="MediaServiceDateTaken" ma:readOnly="true">
      <xsd:simpleType>
        <xsd:restriction base="dms:Text"/>
      </xsd:simpleType>
    </xsd:element>
    <xsd:element name="MediaServiceAutoTags" ma:index="17" nillable="true" ma:displayName="MediaServiceAutoTags" ma:internalName="MediaServiceAutoTags" ma:readOnly="true">
      <xsd:simpleType>
        <xsd:restriction base="dms:Text"/>
      </xsd:simpleType>
    </xsd:element>
    <xsd:element name="MediaServiceOCR" ma:index="18" nillable="true" ma:displayName="MediaServiceOCR" ma:internalName="MediaServiceOCR" ma:readOnly="true">
      <xsd:simpleType>
        <xsd:restriction base="dms:Note">
          <xsd:maxLength value="255"/>
        </xsd:restriction>
      </xsd:simpleType>
    </xsd:element>
    <xsd:element name="MediaServiceLocation" ma:index="19" nillable="true" ma:displayName="MediaServiceLocation" ma:internalName="MediaServiceLocation" ma:readOnly="true">
      <xsd:simpleType>
        <xsd:restriction base="dms:Text"/>
      </xsd:simpleType>
    </xsd:element>
    <xsd:element name="MediaServiceEventHashCode" ma:index="20" nillable="true" ma:displayName="MediaServiceEventHashCode" ma:hidden="true" ma:internalName="MediaServiceEventHashCode" ma:readOnly="true">
      <xsd:simpleType>
        <xsd:restriction base="dms:Text"/>
      </xsd:simpleType>
    </xsd:element>
    <xsd:element name="MediaServiceGenerationTime" ma:index="21" nillable="true" ma:displayName="MediaServiceGenerationTime" ma:hidden="true" ma:internalName="MediaServiceGenerationTim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b1e4d6ee-9f6f-43f8-a618-24f3d84da28f"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element name="LastSharedByUser" ma:index="12" nillable="true" ma:displayName="Last Shared By User" ma:hidden="true" ma:internalName="LastSharedByUser" ma:readOnly="true">
      <xsd:simpleType>
        <xsd:restriction base="dms:Note"/>
      </xsd:simpleType>
    </xsd:element>
    <xsd:element name="LastSharedByTime" ma:index="13" nillable="true" ma:displayName="Last Shared By Time" ma:hidden="true" ma:internalName="LastSharedByTime" ma:readOnly="true">
      <xsd:simpleType>
        <xsd:restriction base="dms:DateTim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Document_x0020_Purpose xmlns="f577acbf-5b0b-4b4f-9948-268e97f8d3a4">Informational</Document_x0020_Purpose>
    <Initiatives xmlns="f577acbf-5b0b-4b4f-9948-268e97f8d3a4"/>
  </documentManagement>
</p:properties>
</file>

<file path=customXml/itemProps1.xml><?xml version="1.0" encoding="utf-8"?>
<ds:datastoreItem xmlns:ds="http://schemas.openxmlformats.org/officeDocument/2006/customXml" ds:itemID="{E21AFCC0-734A-4A90-A597-A1CB34860DCD}">
  <ds:schemaRefs>
    <ds:schemaRef ds:uri="http://schemas.microsoft.com/sharepoint/v3/contenttype/forms"/>
  </ds:schemaRefs>
</ds:datastoreItem>
</file>

<file path=customXml/itemProps2.xml><?xml version="1.0" encoding="utf-8"?>
<ds:datastoreItem xmlns:ds="http://schemas.openxmlformats.org/officeDocument/2006/customXml" ds:itemID="{1DD29C39-1C4E-4B06-A1F4-2510F2DACF6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f577acbf-5b0b-4b4f-9948-268e97f8d3a4"/>
    <ds:schemaRef ds:uri="b1e4d6ee-9f6f-43f8-a618-24f3d84da28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17AB1FA-2F28-4684-9230-02ACEB6C0B0A}">
  <ds:schemaRefs>
    <ds:schemaRef ds:uri="http://purl.org/dc/elements/1.1/"/>
    <ds:schemaRef ds:uri="http://schemas.microsoft.com/office/2006/metadata/properties"/>
    <ds:schemaRef ds:uri="b1e4d6ee-9f6f-43f8-a618-24f3d84da28f"/>
    <ds:schemaRef ds:uri="http://schemas.microsoft.com/office/2006/documentManagement/types"/>
    <ds:schemaRef ds:uri="http://purl.org/dc/terms/"/>
    <ds:schemaRef ds:uri="http://schemas.openxmlformats.org/package/2006/metadata/core-properties"/>
    <ds:schemaRef ds:uri="f577acbf-5b0b-4b4f-9948-268e97f8d3a4"/>
    <ds:schemaRef ds:uri="http://purl.org/dc/dcmitype/"/>
    <ds:schemaRef ds:uri="http://schemas.microsoft.com/office/infopath/2007/PartnerControls"/>
    <ds:schemaRef ds:uri="http://www.w3.org/XML/1998/namespace"/>
  </ds:schemaRefs>
</ds:datastoreItem>
</file>

<file path=docProps/app.xml><?xml version="1.0" encoding="utf-8"?>
<Properties xmlns="http://schemas.openxmlformats.org/officeDocument/2006/extended-properties" xmlns:vt="http://schemas.openxmlformats.org/officeDocument/2006/docPropsVTypes">
  <Template>Office 2013 - 2022 Theme</Template>
  <TotalTime>2541</TotalTime>
  <Words>674</Words>
  <Application>Microsoft Office PowerPoint</Application>
  <PresentationFormat>Widescreen</PresentationFormat>
  <Paragraphs>71</Paragraphs>
  <Slides>11</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Arial</vt:lpstr>
      <vt:lpstr>Calibri</vt:lpstr>
      <vt:lpstr>Calibri Light</vt:lpstr>
      <vt:lpstr>Segoe UI Light</vt:lpstr>
      <vt:lpstr>Office 2013 - 2022 Theme</vt:lpstr>
      <vt:lpstr>AtliQ Grands Hotel Analysis</vt:lpstr>
      <vt:lpstr>Contents</vt:lpstr>
      <vt:lpstr>Overview of AtliQ Grands</vt:lpstr>
      <vt:lpstr>PowerPoint Presentation</vt:lpstr>
      <vt:lpstr>Problem Statement</vt:lpstr>
      <vt:lpstr>OBJECTIVE</vt:lpstr>
      <vt:lpstr>Important Key Metrics</vt:lpstr>
      <vt:lpstr>Microsoft Power BI</vt:lpstr>
      <vt:lpstr>Insights</vt:lpstr>
      <vt:lpstr>Recommendations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dc:creator>
  <cp:lastModifiedBy>Manju Chaitu</cp:lastModifiedBy>
  <cp:revision>12</cp:revision>
  <dcterms:created xsi:type="dcterms:W3CDTF">2018-06-07T21:39:02Z</dcterms:created>
  <dcterms:modified xsi:type="dcterms:W3CDTF">2025-02-17T08:08:20Z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0x010100CD401524DC532D42A0E0ED886331A72B</vt:lpwstr>
  </property>
  <property fmtid="{D5CDD505-2E9C-101B-9397-08002B2CF9AE}" pid="3" name="MSIP_Label_f42aa342-8706-4288-bd11-ebb85995028c_Enabled">
    <vt:lpwstr>True</vt:lpwstr>
  </property>
  <property fmtid="{D5CDD505-2E9C-101B-9397-08002B2CF9AE}" pid="4" name="MSIP_Label_f42aa342-8706-4288-bd11-ebb85995028c_SiteId">
    <vt:lpwstr>72f988bf-86f1-41af-91ab-2d7cd011db47</vt:lpwstr>
  </property>
  <property fmtid="{D5CDD505-2E9C-101B-9397-08002B2CF9AE}" pid="5" name="MSIP_Label_f42aa342-8706-4288-bd11-ebb85995028c_Owner">
    <vt:lpwstr>t-dahop@microsoft.com</vt:lpwstr>
  </property>
  <property fmtid="{D5CDD505-2E9C-101B-9397-08002B2CF9AE}" pid="6" name="MSIP_Label_f42aa342-8706-4288-bd11-ebb85995028c_SetDate">
    <vt:lpwstr>2018-06-18T13:45:27.3782680Z</vt:lpwstr>
  </property>
  <property fmtid="{D5CDD505-2E9C-101B-9397-08002B2CF9AE}" pid="7" name="MSIP_Label_f42aa342-8706-4288-bd11-ebb85995028c_Name">
    <vt:lpwstr>General</vt:lpwstr>
  </property>
  <property fmtid="{D5CDD505-2E9C-101B-9397-08002B2CF9AE}" pid="8" name="MSIP_Label_f42aa342-8706-4288-bd11-ebb85995028c_Application">
    <vt:lpwstr>Microsoft Azure Information Protection</vt:lpwstr>
  </property>
  <property fmtid="{D5CDD505-2E9C-101B-9397-08002B2CF9AE}" pid="9" name="MSIP_Label_f42aa342-8706-4288-bd11-ebb85995028c_Extended_MSFT_Method">
    <vt:lpwstr>Automatic</vt:lpwstr>
  </property>
  <property fmtid="{D5CDD505-2E9C-101B-9397-08002B2CF9AE}" pid="10" name="Sensitivity">
    <vt:lpwstr>General</vt:lpwstr>
  </property>
</Properties>
</file>

<file path=docProps/thumbnail.jpeg>
</file>